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3"/>
  </p:notesMasterIdLst>
  <p:handoutMasterIdLst>
    <p:handoutMasterId r:id="rId44"/>
  </p:handoutMasterIdLst>
  <p:sldIdLst>
    <p:sldId id="256" r:id="rId5"/>
    <p:sldId id="257" r:id="rId6"/>
    <p:sldId id="260" r:id="rId7"/>
    <p:sldId id="258" r:id="rId8"/>
    <p:sldId id="320" r:id="rId9"/>
    <p:sldId id="264" r:id="rId10"/>
    <p:sldId id="266" r:id="rId11"/>
    <p:sldId id="292" r:id="rId12"/>
    <p:sldId id="284" r:id="rId13"/>
    <p:sldId id="287" r:id="rId14"/>
    <p:sldId id="306" r:id="rId15"/>
    <p:sldId id="288" r:id="rId16"/>
    <p:sldId id="289" r:id="rId17"/>
    <p:sldId id="291" r:id="rId18"/>
    <p:sldId id="290" r:id="rId19"/>
    <p:sldId id="293" r:id="rId20"/>
    <p:sldId id="294" r:id="rId21"/>
    <p:sldId id="309" r:id="rId22"/>
    <p:sldId id="310" r:id="rId23"/>
    <p:sldId id="318" r:id="rId24"/>
    <p:sldId id="319" r:id="rId25"/>
    <p:sldId id="295" r:id="rId26"/>
    <p:sldId id="296" r:id="rId27"/>
    <p:sldId id="297" r:id="rId28"/>
    <p:sldId id="307" r:id="rId29"/>
    <p:sldId id="308" r:id="rId30"/>
    <p:sldId id="298" r:id="rId31"/>
    <p:sldId id="299" r:id="rId32"/>
    <p:sldId id="316" r:id="rId33"/>
    <p:sldId id="311" r:id="rId34"/>
    <p:sldId id="312" r:id="rId35"/>
    <p:sldId id="313" r:id="rId36"/>
    <p:sldId id="314" r:id="rId37"/>
    <p:sldId id="317" r:id="rId38"/>
    <p:sldId id="315" r:id="rId39"/>
    <p:sldId id="303" r:id="rId40"/>
    <p:sldId id="305" r:id="rId41"/>
    <p:sldId id="26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12/15/2023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12/15/2023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6.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pxhere.com/en/photo/103165" TargetMode="External"/><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mailto:karnatiphanindhar2002reddy@gmail.com" TargetMode="External"/><Relationship Id="rId2" Type="http://schemas.openxmlformats.org/officeDocument/2006/relationships/hyperlink" Target="https://github.com/Siddharthraj7" TargetMode="External"/><Relationship Id="rId1" Type="http://schemas.openxmlformats.org/officeDocument/2006/relationships/slideLayout" Target="../slideLayouts/slideLayout6.xml"/><Relationship Id="rId5" Type="http://schemas.openxmlformats.org/officeDocument/2006/relationships/hyperlink" Target="https://github.com/phani778" TargetMode="External"/><Relationship Id="rId4" Type="http://schemas.openxmlformats.org/officeDocument/2006/relationships/hyperlink" Target="https://www.linkedin.com/in/phanindharreddykarnat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203200" y="2477829"/>
            <a:ext cx="7095743" cy="1243584"/>
          </a:xfrm>
        </p:spPr>
        <p:txBody>
          <a:bodyPr/>
          <a:lstStyle/>
          <a:p>
            <a:pPr algn="r"/>
            <a:r>
              <a:rPr lang="en-US" sz="6000" dirty="0">
                <a:solidFill>
                  <a:schemeClr val="bg1"/>
                </a:solidFill>
                <a:latin typeface="Arial" panose="020B0604020202020204" pitchFamily="34" charset="0"/>
                <a:cs typeface="Arial" panose="020B0604020202020204" pitchFamily="34" charset="0"/>
              </a:rPr>
              <a:t>DIGITAL </a:t>
            </a:r>
            <a:br>
              <a:rPr lang="en-US" sz="6000" dirty="0">
                <a:solidFill>
                  <a:schemeClr val="bg1"/>
                </a:solidFill>
                <a:latin typeface="Arial" panose="020B0604020202020204" pitchFamily="34" charset="0"/>
                <a:cs typeface="Arial" panose="020B0604020202020204" pitchFamily="34" charset="0"/>
              </a:rPr>
            </a:br>
            <a:r>
              <a:rPr lang="en-US" sz="6000" dirty="0">
                <a:solidFill>
                  <a:schemeClr val="bg1"/>
                </a:solidFill>
                <a:latin typeface="Arial" panose="020B0604020202020204" pitchFamily="34" charset="0"/>
                <a:cs typeface="Arial" panose="020B0604020202020204" pitchFamily="34" charset="0"/>
              </a:rPr>
              <a:t>PORTFOLIO</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1971266" y="4188179"/>
            <a:ext cx="7077456" cy="1316510"/>
          </a:xfrm>
        </p:spPr>
        <p:txBody>
          <a:bodyPr>
            <a:normAutofit fontScale="47500" lnSpcReduction="20000"/>
          </a:bodyPr>
          <a:lstStyle/>
          <a:p>
            <a:r>
              <a:rPr lang="en-US" sz="3600" dirty="0"/>
              <a:t>      </a:t>
            </a:r>
            <a:r>
              <a:rPr lang="en-US" sz="4400" dirty="0"/>
              <a:t>School of Computer Science </a:t>
            </a:r>
          </a:p>
          <a:p>
            <a:r>
              <a:rPr lang="en-US" sz="4400" dirty="0"/>
              <a:t>              and Engineering</a:t>
            </a:r>
          </a:p>
          <a:p>
            <a:endParaRPr lang="en-IN" sz="3600" dirty="0"/>
          </a:p>
          <a:p>
            <a:r>
              <a:rPr lang="en-US" sz="2500" dirty="0"/>
              <a:t>    Division of Cyber Security and Digital Forensics</a:t>
            </a:r>
            <a:endParaRPr lang="en-IN" sz="2500"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1644" y="1843419"/>
            <a:ext cx="4255920" cy="2127960"/>
          </a:xfrm>
          <a:prstGeom prst="rect">
            <a:avLst/>
          </a:prstGeom>
        </p:spPr>
      </p:pic>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10</a:t>
            </a:fld>
            <a:endParaRPr lang="en-US" noProof="0" dirty="0"/>
          </a:p>
        </p:txBody>
      </p:sp>
      <p:pic>
        <p:nvPicPr>
          <p:cNvPr id="2" name="Picture 1">
            <a:extLst>
              <a:ext uri="{FF2B5EF4-FFF2-40B4-BE49-F238E27FC236}">
                <a16:creationId xmlns:a16="http://schemas.microsoft.com/office/drawing/2014/main" id="{93BFA446-0F59-6B4A-AFC9-8C7409F7FF37}"/>
              </a:ext>
            </a:extLst>
          </p:cNvPr>
          <p:cNvPicPr>
            <a:picLocks noChangeAspect="1"/>
          </p:cNvPicPr>
          <p:nvPr/>
        </p:nvPicPr>
        <p:blipFill>
          <a:blip r:embed="rId2"/>
          <a:stretch>
            <a:fillRect/>
          </a:stretch>
        </p:blipFill>
        <p:spPr>
          <a:xfrm>
            <a:off x="20962" y="188259"/>
            <a:ext cx="7884204" cy="5470358"/>
          </a:xfrm>
          <a:prstGeom prst="rect">
            <a:avLst/>
          </a:prstGeom>
        </p:spPr>
      </p:pic>
      <p:pic>
        <p:nvPicPr>
          <p:cNvPr id="5" name="image70.jpeg">
            <a:extLst>
              <a:ext uri="{FF2B5EF4-FFF2-40B4-BE49-F238E27FC236}">
                <a16:creationId xmlns:a16="http://schemas.microsoft.com/office/drawing/2014/main" id="{B39B6AA4-A112-1E91-4121-3879269AE480}"/>
              </a:ext>
            </a:extLst>
          </p:cNvPr>
          <p:cNvPicPr>
            <a:picLocks noChangeAspect="1"/>
          </p:cNvPicPr>
          <p:nvPr/>
        </p:nvPicPr>
        <p:blipFill>
          <a:blip r:embed="rId3" cstate="print"/>
          <a:stretch>
            <a:fillRect/>
          </a:stretch>
        </p:blipFill>
        <p:spPr>
          <a:xfrm>
            <a:off x="7987643" y="3188977"/>
            <a:ext cx="4204357" cy="3669023"/>
          </a:xfrm>
          <a:prstGeom prst="rect">
            <a:avLst/>
          </a:prstGeom>
        </p:spPr>
      </p:pic>
      <p:sp>
        <p:nvSpPr>
          <p:cNvPr id="7" name="TextBox 6">
            <a:extLst>
              <a:ext uri="{FF2B5EF4-FFF2-40B4-BE49-F238E27FC236}">
                <a16:creationId xmlns:a16="http://schemas.microsoft.com/office/drawing/2014/main" id="{20FA816B-B3B6-F90F-BECF-7491D45198EE}"/>
              </a:ext>
            </a:extLst>
          </p:cNvPr>
          <p:cNvSpPr txBox="1"/>
          <p:nvPr/>
        </p:nvSpPr>
        <p:spPr>
          <a:xfrm>
            <a:off x="8228937" y="1657961"/>
            <a:ext cx="3721768" cy="1077218"/>
          </a:xfrm>
          <a:prstGeom prst="rect">
            <a:avLst/>
          </a:prstGeom>
          <a:noFill/>
        </p:spPr>
        <p:txBody>
          <a:bodyPr wrap="square">
            <a:spAutoFit/>
          </a:bodyPr>
          <a:lstStyle/>
          <a:p>
            <a:pPr>
              <a:spcBef>
                <a:spcPts val="465"/>
              </a:spcBef>
              <a:spcAft>
                <a:spcPts val="0"/>
              </a:spcAft>
            </a:pPr>
            <a:r>
              <a:rPr lang="en-US" sz="3200" b="1" dirty="0">
                <a:solidFill>
                  <a:schemeClr val="bg1"/>
                </a:solidFill>
                <a:effectLst/>
                <a:latin typeface="Times New Roman" panose="02020603050405020304" pitchFamily="18" charset="0"/>
                <a:ea typeface="Times New Roman" panose="02020603050405020304" pitchFamily="18" charset="0"/>
              </a:rPr>
              <a:t>Deepfake Detection Flow chart</a:t>
            </a:r>
            <a:endParaRPr lang="en-IN" sz="2800" b="1"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6124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2CEF64-E796-068D-6291-52A669BCC2D2}"/>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pic>
        <p:nvPicPr>
          <p:cNvPr id="4" name="Picture 3">
            <a:extLst>
              <a:ext uri="{FF2B5EF4-FFF2-40B4-BE49-F238E27FC236}">
                <a16:creationId xmlns:a16="http://schemas.microsoft.com/office/drawing/2014/main" id="{07457997-B441-83A7-A0A3-4F007C36CB16}"/>
              </a:ext>
            </a:extLst>
          </p:cNvPr>
          <p:cNvPicPr>
            <a:picLocks noChangeAspect="1"/>
          </p:cNvPicPr>
          <p:nvPr/>
        </p:nvPicPr>
        <p:blipFill>
          <a:blip r:embed="rId2"/>
          <a:stretch>
            <a:fillRect/>
          </a:stretch>
        </p:blipFill>
        <p:spPr>
          <a:xfrm>
            <a:off x="255526" y="1680433"/>
            <a:ext cx="5840474" cy="3176291"/>
          </a:xfrm>
          <a:prstGeom prst="rect">
            <a:avLst/>
          </a:prstGeom>
        </p:spPr>
      </p:pic>
      <p:sp>
        <p:nvSpPr>
          <p:cNvPr id="6" name="TextBox 5">
            <a:extLst>
              <a:ext uri="{FF2B5EF4-FFF2-40B4-BE49-F238E27FC236}">
                <a16:creationId xmlns:a16="http://schemas.microsoft.com/office/drawing/2014/main" id="{FA274D64-0CBC-5D55-B3E7-59D000370EFF}"/>
              </a:ext>
            </a:extLst>
          </p:cNvPr>
          <p:cNvSpPr txBox="1"/>
          <p:nvPr/>
        </p:nvSpPr>
        <p:spPr>
          <a:xfrm>
            <a:off x="127763" y="435787"/>
            <a:ext cx="6096000" cy="830997"/>
          </a:xfrm>
          <a:prstGeom prst="rect">
            <a:avLst/>
          </a:prstGeom>
          <a:noFill/>
        </p:spPr>
        <p:txBody>
          <a:bodyPr wrap="square">
            <a:spAutoFit/>
          </a:bodyPr>
          <a:lstStyle/>
          <a:p>
            <a:pPr marL="86360">
              <a:spcBef>
                <a:spcPts val="5"/>
              </a:spcBef>
              <a:spcAft>
                <a:spcPts val="0"/>
              </a:spcAft>
            </a:pPr>
            <a:r>
              <a:rPr lang="en-US" sz="2400" b="1" spc="15" dirty="0">
                <a:solidFill>
                  <a:schemeClr val="bg1"/>
                </a:solidFill>
                <a:effectLst/>
                <a:latin typeface="Times New Roman" panose="02020603050405020304" pitchFamily="18" charset="0"/>
                <a:ea typeface="Times New Roman" panose="02020603050405020304" pitchFamily="18" charset="0"/>
              </a:rPr>
              <a:t>WE </a:t>
            </a:r>
            <a:r>
              <a:rPr lang="en-US" sz="2400" b="1" spc="35" dirty="0">
                <a:solidFill>
                  <a:schemeClr val="bg1"/>
                </a:solidFill>
                <a:effectLst/>
                <a:latin typeface="Times New Roman" panose="02020603050405020304" pitchFamily="18" charset="0"/>
                <a:ea typeface="Times New Roman" panose="02020603050405020304" pitchFamily="18" charset="0"/>
              </a:rPr>
              <a:t>HAVE </a:t>
            </a:r>
            <a:r>
              <a:rPr lang="en-US" sz="2400" b="1" spc="20" dirty="0">
                <a:solidFill>
                  <a:schemeClr val="bg1"/>
                </a:solidFill>
                <a:effectLst/>
                <a:latin typeface="Times New Roman" panose="02020603050405020304" pitchFamily="18" charset="0"/>
                <a:ea typeface="Times New Roman" panose="02020603050405020304" pitchFamily="18" charset="0"/>
              </a:rPr>
              <a:t>TO </a:t>
            </a:r>
            <a:r>
              <a:rPr lang="en-US" sz="2400" b="1" spc="40" dirty="0">
                <a:solidFill>
                  <a:schemeClr val="bg1"/>
                </a:solidFill>
                <a:effectLst/>
                <a:latin typeface="Times New Roman" panose="02020603050405020304" pitchFamily="18" charset="0"/>
                <a:ea typeface="Times New Roman" panose="02020603050405020304" pitchFamily="18" charset="0"/>
              </a:rPr>
              <a:t>UPLOAD </a:t>
            </a:r>
            <a:r>
              <a:rPr lang="en-US" sz="2400" b="1" spc="35" dirty="0">
                <a:solidFill>
                  <a:schemeClr val="bg1"/>
                </a:solidFill>
                <a:effectLst/>
                <a:latin typeface="Times New Roman" panose="02020603050405020304" pitchFamily="18" charset="0"/>
                <a:ea typeface="Times New Roman" panose="02020603050405020304" pitchFamily="18" charset="0"/>
              </a:rPr>
              <a:t>VIDEO </a:t>
            </a:r>
            <a:r>
              <a:rPr lang="en-US" sz="2400" b="1" spc="25" dirty="0">
                <a:solidFill>
                  <a:schemeClr val="bg1"/>
                </a:solidFill>
                <a:effectLst/>
                <a:latin typeface="Times New Roman" panose="02020603050405020304" pitchFamily="18" charset="0"/>
                <a:ea typeface="Times New Roman" panose="02020603050405020304" pitchFamily="18" charset="0"/>
              </a:rPr>
              <a:t>IN</a:t>
            </a:r>
            <a:r>
              <a:rPr lang="en-US" sz="2400" b="1" spc="325" dirty="0">
                <a:solidFill>
                  <a:schemeClr val="bg1"/>
                </a:solidFill>
                <a:effectLst/>
                <a:latin typeface="Times New Roman" panose="02020603050405020304" pitchFamily="18" charset="0"/>
                <a:ea typeface="Times New Roman" panose="02020603050405020304" pitchFamily="18" charset="0"/>
              </a:rPr>
              <a:t> WEB </a:t>
            </a:r>
            <a:r>
              <a:rPr lang="en-US" sz="2400" b="1" spc="40" dirty="0">
                <a:solidFill>
                  <a:schemeClr val="bg1"/>
                </a:solidFill>
                <a:effectLst/>
                <a:latin typeface="Times New Roman" panose="02020603050405020304" pitchFamily="18" charset="0"/>
                <a:ea typeface="Times New Roman" panose="02020603050405020304" pitchFamily="18" charset="0"/>
              </a:rPr>
              <a:t>APPLICATION</a:t>
            </a:r>
            <a:r>
              <a:rPr lang="en-US" sz="2400" b="1" spc="40" dirty="0">
                <a:effectLst/>
                <a:latin typeface="Times New Roman" panose="02020603050405020304" pitchFamily="18" charset="0"/>
                <a:ea typeface="Times New Roman" panose="02020603050405020304" pitchFamily="18" charset="0"/>
              </a:rPr>
              <a:t>.</a:t>
            </a:r>
            <a:endParaRPr lang="en-IN" sz="28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6386F177-0594-80A0-BDFD-F2933C017DAA}"/>
              </a:ext>
            </a:extLst>
          </p:cNvPr>
          <p:cNvSpPr txBox="1"/>
          <p:nvPr/>
        </p:nvSpPr>
        <p:spPr>
          <a:xfrm>
            <a:off x="6745963" y="2494892"/>
            <a:ext cx="4693002" cy="707886"/>
          </a:xfrm>
          <a:prstGeom prst="rect">
            <a:avLst/>
          </a:prstGeom>
          <a:noFill/>
        </p:spPr>
        <p:txBody>
          <a:bodyPr wrap="square">
            <a:spAutoFit/>
          </a:bodyPr>
          <a:lstStyle/>
          <a:p>
            <a:r>
              <a:rPr lang="en-US" sz="2000" dirty="0">
                <a:solidFill>
                  <a:schemeClr val="bg1"/>
                </a:solidFill>
              </a:rPr>
              <a:t>After Testing we will get Result whether it is Real or Not</a:t>
            </a:r>
            <a:r>
              <a:rPr lang="en-US" sz="2000" dirty="0"/>
              <a:t>.</a:t>
            </a:r>
            <a:endParaRPr lang="en-IN" sz="2000" dirty="0"/>
          </a:p>
        </p:txBody>
      </p:sp>
      <p:pic>
        <p:nvPicPr>
          <p:cNvPr id="9" name="Picture 8">
            <a:extLst>
              <a:ext uri="{FF2B5EF4-FFF2-40B4-BE49-F238E27FC236}">
                <a16:creationId xmlns:a16="http://schemas.microsoft.com/office/drawing/2014/main" id="{18414BCB-560D-2CC9-A10B-036D17E05849}"/>
              </a:ext>
            </a:extLst>
          </p:cNvPr>
          <p:cNvPicPr>
            <a:picLocks noChangeAspect="1"/>
          </p:cNvPicPr>
          <p:nvPr/>
        </p:nvPicPr>
        <p:blipFill>
          <a:blip r:embed="rId3"/>
          <a:stretch>
            <a:fillRect/>
          </a:stretch>
        </p:blipFill>
        <p:spPr>
          <a:xfrm>
            <a:off x="6745963" y="3796406"/>
            <a:ext cx="5437757" cy="3061594"/>
          </a:xfrm>
          <a:prstGeom prst="rect">
            <a:avLst/>
          </a:prstGeom>
        </p:spPr>
      </p:pic>
    </p:spTree>
    <p:extLst>
      <p:ext uri="{BB962C8B-B14F-4D97-AF65-F5344CB8AC3E}">
        <p14:creationId xmlns:p14="http://schemas.microsoft.com/office/powerpoint/2010/main" val="382760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554355"/>
          </a:xfrm>
        </p:spPr>
        <p:txBody>
          <a:bodyPr/>
          <a:lstStyle/>
          <a:p>
            <a:r>
              <a:rPr lang="en-US" u="sng" dirty="0"/>
              <a:t>Third Party Risks and Security Management (</a:t>
            </a:r>
            <a:r>
              <a:rPr lang="en-US" u="sng" dirty="0" err="1"/>
              <a:t>CyberClinic</a:t>
            </a:r>
            <a:r>
              <a:rPr lang="en-US" u="sng" dirty="0"/>
              <a:t>)</a:t>
            </a:r>
            <a:endParaRPr lang="en-IN" u="sng"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4" name="Rectangle 3"/>
          <p:cNvSpPr/>
          <p:nvPr/>
        </p:nvSpPr>
        <p:spPr>
          <a:xfrm>
            <a:off x="200296" y="1471748"/>
            <a:ext cx="11199223" cy="4901726"/>
          </a:xfrm>
          <a:prstGeom prst="rect">
            <a:avLst/>
          </a:prstGeom>
        </p:spPr>
        <p:txBody>
          <a:bodyPr wrap="square">
            <a:spAutoFit/>
          </a:bodyPr>
          <a:lstStyle/>
          <a:p>
            <a:pPr marL="480060" marR="314960" indent="-342900">
              <a:spcBef>
                <a:spcPts val="5"/>
              </a:spcBef>
              <a:spcAft>
                <a:spcPts val="0"/>
              </a:spcAft>
              <a:buFont typeface="Wingdings" panose="05000000000000000000" pitchFamily="2" charset="2"/>
              <a:buChar char="§"/>
            </a:pP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Third Party Risks and Security Management, is a Research project of  Cyber Third-Party Risk Management in which I wrote a Research paper by Gathering Other risks management processes</a:t>
            </a:r>
            <a:r>
              <a:rPr lang="en-US" sz="2000" spc="5" dirty="0">
                <a:solidFill>
                  <a:schemeClr val="bg1"/>
                </a:solidFill>
                <a:latin typeface="Times New Roman" panose="02020603050405020304" pitchFamily="18" charset="0"/>
                <a:ea typeface="Calibri" panose="020F0502020204030204" pitchFamily="34" charset="0"/>
                <a:cs typeface="Calibri" panose="020F0502020204030204" pitchFamily="34" charset="0"/>
              </a:rPr>
              <a:t>.</a:t>
            </a:r>
          </a:p>
          <a:p>
            <a:pPr marL="137160" marR="314960">
              <a:spcBef>
                <a:spcPts val="5"/>
              </a:spcBef>
              <a:spcAft>
                <a:spcPts val="0"/>
              </a:spcAft>
            </a:pPr>
            <a:endParaRPr lang="en-US" sz="2000" spc="5" dirty="0">
              <a:solidFill>
                <a:schemeClr val="bg1"/>
              </a:solidFill>
              <a:latin typeface="Times New Roman" panose="02020603050405020304" pitchFamily="18" charset="0"/>
              <a:ea typeface="Calibri" panose="020F0502020204030204" pitchFamily="34" charset="0"/>
              <a:cs typeface="Calibri" panose="020F0502020204030204" pitchFamily="34" charset="0"/>
            </a:endParaRPr>
          </a:p>
          <a:p>
            <a:pPr marL="480060" marR="314960" indent="-342900">
              <a:spcBef>
                <a:spcPts val="5"/>
              </a:spcBef>
              <a:spcAft>
                <a:spcPts val="0"/>
              </a:spcAft>
              <a:buFont typeface="Wingdings" panose="05000000000000000000" pitchFamily="2" charset="2"/>
              <a:buChar char="§"/>
            </a:pPr>
            <a:r>
              <a:rPr lang="en-US" sz="2000" spc="5" dirty="0">
                <a:solidFill>
                  <a:schemeClr val="bg1"/>
                </a:solidFill>
                <a:latin typeface="Times New Roman" panose="02020603050405020304" pitchFamily="18" charset="0"/>
                <a:ea typeface="Calibri" panose="020F0502020204030204" pitchFamily="34" charset="0"/>
                <a:cs typeface="Calibri" panose="020F0502020204030204" pitchFamily="34" charset="0"/>
              </a:rPr>
              <a:t>It is the practice of identifying and reducing risks related to outsourcing to third party vendors or service providers is known as third-party risk management (TPRM).</a:t>
            </a:r>
          </a:p>
          <a:p>
            <a:pPr marL="137160" marR="314960">
              <a:spcBef>
                <a:spcPts val="5"/>
              </a:spcBef>
              <a:spcAft>
                <a:spcPts val="0"/>
              </a:spcAft>
            </a:pPr>
            <a:endParaRPr lang="en-US" sz="2000" spc="-10" dirty="0">
              <a:solidFill>
                <a:schemeClr val="bg1"/>
              </a:solidFill>
              <a:latin typeface="Times New Roman" panose="02020603050405020304" pitchFamily="18" charset="0"/>
              <a:ea typeface="Calibri" panose="020F0502020204030204" pitchFamily="34" charset="0"/>
              <a:cs typeface="Calibri" panose="020F0502020204030204" pitchFamily="34" charset="0"/>
            </a:endParaRPr>
          </a:p>
          <a:p>
            <a:pPr marL="480060" marR="314960" indent="-342900">
              <a:spcBef>
                <a:spcPts val="5"/>
              </a:spcBef>
              <a:spcAft>
                <a:spcPts val="0"/>
              </a:spcAft>
              <a:buFont typeface="Wingdings" panose="05000000000000000000" pitchFamily="2" charset="2"/>
              <a:buChar char="§"/>
            </a:pPr>
            <a:r>
              <a:rPr lang="en-US" sz="2000" spc="-10" dirty="0">
                <a:solidFill>
                  <a:schemeClr val="bg1"/>
                </a:solidFill>
                <a:latin typeface="Times New Roman" panose="02020603050405020304" pitchFamily="18" charset="0"/>
                <a:ea typeface="Calibri" panose="020F0502020204030204" pitchFamily="34" charset="0"/>
                <a:cs typeface="Calibri" panose="020F0502020204030204" pitchFamily="34" charset="0"/>
              </a:rPr>
              <a:t>The topic of third-party risk includes a wide variety of digital threats. These could include dangers to finances, the environment, reputation, and security. Due to vendors’ access to intellectual property, sensitive data, personally identifiable information (PII), and protected health information, there are dangers involved (PHI). </a:t>
            </a:r>
          </a:p>
          <a:p>
            <a:pPr marL="137160" marR="314960">
              <a:spcBef>
                <a:spcPts val="5"/>
              </a:spcBef>
              <a:spcAft>
                <a:spcPts val="0"/>
              </a:spcAft>
            </a:pPr>
            <a:endParaRPr lang="en-US" sz="2000" spc="-10" dirty="0">
              <a:solidFill>
                <a:schemeClr val="bg1"/>
              </a:solidFill>
              <a:latin typeface="Times New Roman" panose="02020603050405020304" pitchFamily="18" charset="0"/>
              <a:ea typeface="Calibri" panose="020F0502020204030204" pitchFamily="34" charset="0"/>
              <a:cs typeface="Calibri" panose="020F0502020204030204" pitchFamily="34" charset="0"/>
            </a:endParaRPr>
          </a:p>
          <a:p>
            <a:pPr marL="480060" marR="314960" indent="-342900">
              <a:spcBef>
                <a:spcPts val="5"/>
              </a:spcBef>
              <a:spcAft>
                <a:spcPts val="0"/>
              </a:spcAft>
              <a:buFont typeface="Wingdings" panose="05000000000000000000" pitchFamily="2" charset="2"/>
              <a:buChar char="§"/>
            </a:pPr>
            <a:r>
              <a:rPr lang="en-US" sz="2000" spc="-10" dirty="0">
                <a:solidFill>
                  <a:schemeClr val="bg1"/>
                </a:solidFill>
                <a:latin typeface="Times New Roman" panose="02020603050405020304" pitchFamily="18" charset="0"/>
                <a:ea typeface="Calibri" panose="020F0502020204030204" pitchFamily="34" charset="0"/>
                <a:cs typeface="Calibri" panose="020F0502020204030204" pitchFamily="34" charset="0"/>
              </a:rPr>
              <a:t>I have also used Working Mechanism with steps to do Third Party Security. </a:t>
            </a:r>
          </a:p>
          <a:p>
            <a:pPr marL="137160" marR="314960">
              <a:spcBef>
                <a:spcPts val="5"/>
              </a:spcBef>
              <a:spcAft>
                <a:spcPts val="0"/>
              </a:spcAft>
            </a:pPr>
            <a:r>
              <a:rPr lang="en-US" sz="2000" spc="-10" dirty="0">
                <a:solidFill>
                  <a:schemeClr val="bg1"/>
                </a:solidFill>
                <a:latin typeface="Times New Roman" panose="02020603050405020304" pitchFamily="18" charset="0"/>
                <a:ea typeface="Calibri" panose="020F0502020204030204" pitchFamily="34" charset="0"/>
                <a:cs typeface="Calibri" panose="020F0502020204030204" pitchFamily="34" charset="0"/>
              </a:rPr>
              <a:t>	1. Analysis,  2.  Engagement, 3. Remediation,  4. Approval,  5. Monitoring.</a:t>
            </a:r>
            <a:endParaRPr lang="en-US" sz="2000" spc="-1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137160" marR="314960">
              <a:spcBef>
                <a:spcPts val="5"/>
              </a:spcBef>
              <a:spcAft>
                <a:spcPts val="0"/>
              </a:spcAft>
            </a:pPr>
            <a:endParaRPr lang="en-US" sz="2000" spc="-1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480060" marR="314960" indent="-342900">
              <a:spcBef>
                <a:spcPts val="5"/>
              </a:spcBef>
              <a:spcAft>
                <a:spcPts val="0"/>
              </a:spcAft>
              <a:buFont typeface="Wingdings" panose="05000000000000000000" pitchFamily="2" charset="2"/>
              <a:buChar char="§"/>
            </a:pPr>
            <a:r>
              <a:rPr lang="en-US" sz="2000" dirty="0">
                <a:solidFill>
                  <a:schemeClr val="bg1"/>
                </a:solidFill>
                <a:latin typeface="Calibri" panose="020F0502020204030204" pitchFamily="34" charset="0"/>
                <a:ea typeface="Calibri" panose="020F0502020204030204" pitchFamily="34" charset="0"/>
              </a:rPr>
              <a:t>I have used Comparison of parameters with Key contribution and Different Authors ideas.</a:t>
            </a:r>
          </a:p>
          <a:p>
            <a:pPr lvl="0">
              <a:lnSpc>
                <a:spcPts val="1340"/>
              </a:lnSpc>
              <a:spcBef>
                <a:spcPts val="5"/>
              </a:spcBef>
              <a:spcAft>
                <a:spcPts val="0"/>
              </a:spcAft>
              <a:buSzPts val="1100"/>
              <a:tabLst>
                <a:tab pos="212090" algn="l"/>
              </a:tabLst>
            </a:pPr>
            <a:endParaRPr lang="en-IN" sz="2000"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185312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13</a:t>
            </a:fld>
            <a:endParaRPr lang="en-US" noProof="0" dirty="0"/>
          </a:p>
        </p:txBody>
      </p:sp>
      <p:pic>
        <p:nvPicPr>
          <p:cNvPr id="2" name="image1.jpeg">
            <a:extLst>
              <a:ext uri="{FF2B5EF4-FFF2-40B4-BE49-F238E27FC236}">
                <a16:creationId xmlns:a16="http://schemas.microsoft.com/office/drawing/2014/main" id="{B2DB805C-CF35-349E-C546-C92182FCFE17}"/>
              </a:ext>
            </a:extLst>
          </p:cNvPr>
          <p:cNvPicPr>
            <a:picLocks noChangeAspect="1"/>
          </p:cNvPicPr>
          <p:nvPr/>
        </p:nvPicPr>
        <p:blipFill>
          <a:blip r:embed="rId2" cstate="print"/>
          <a:stretch>
            <a:fillRect/>
          </a:stretch>
        </p:blipFill>
        <p:spPr>
          <a:xfrm>
            <a:off x="48126" y="964063"/>
            <a:ext cx="6041736" cy="3287095"/>
          </a:xfrm>
          <a:prstGeom prst="rect">
            <a:avLst/>
          </a:prstGeom>
        </p:spPr>
      </p:pic>
      <p:sp>
        <p:nvSpPr>
          <p:cNvPr id="5" name="TextBox 4">
            <a:extLst>
              <a:ext uri="{FF2B5EF4-FFF2-40B4-BE49-F238E27FC236}">
                <a16:creationId xmlns:a16="http://schemas.microsoft.com/office/drawing/2014/main" id="{F969A9CC-E834-641F-F482-0852279B7966}"/>
              </a:ext>
            </a:extLst>
          </p:cNvPr>
          <p:cNvSpPr txBox="1"/>
          <p:nvPr/>
        </p:nvSpPr>
        <p:spPr>
          <a:xfrm>
            <a:off x="364953" y="4973815"/>
            <a:ext cx="5210857" cy="523220"/>
          </a:xfrm>
          <a:prstGeom prst="rect">
            <a:avLst/>
          </a:prstGeom>
          <a:noFill/>
        </p:spPr>
        <p:txBody>
          <a:bodyPr wrap="square">
            <a:spAutoFit/>
          </a:bodyPr>
          <a:lstStyle/>
          <a:p>
            <a:r>
              <a:rPr lang="en-US" sz="2800" b="1" dirty="0">
                <a:solidFill>
                  <a:schemeClr val="bg1"/>
                </a:solidFill>
                <a:effectLst/>
                <a:latin typeface="Calibri" panose="020F0502020204030204" pitchFamily="34" charset="0"/>
                <a:ea typeface="Calibri" panose="020F0502020204030204" pitchFamily="34" charset="0"/>
              </a:rPr>
              <a:t>Types</a:t>
            </a:r>
            <a:r>
              <a:rPr lang="en-US" sz="2800" b="1" spc="85" dirty="0">
                <a:solidFill>
                  <a:schemeClr val="bg1"/>
                </a:solidFill>
                <a:effectLst/>
                <a:latin typeface="Calibri" panose="020F0502020204030204" pitchFamily="34" charset="0"/>
                <a:ea typeface="Calibri" panose="020F0502020204030204" pitchFamily="34" charset="0"/>
              </a:rPr>
              <a:t> </a:t>
            </a:r>
            <a:r>
              <a:rPr lang="en-US" sz="2800" b="1" dirty="0">
                <a:solidFill>
                  <a:schemeClr val="bg1"/>
                </a:solidFill>
                <a:effectLst/>
                <a:latin typeface="Calibri" panose="020F0502020204030204" pitchFamily="34" charset="0"/>
                <a:ea typeface="Calibri" panose="020F0502020204030204" pitchFamily="34" charset="0"/>
              </a:rPr>
              <a:t>of</a:t>
            </a:r>
            <a:r>
              <a:rPr lang="en-US" sz="2800" b="1" spc="85" dirty="0">
                <a:solidFill>
                  <a:schemeClr val="bg1"/>
                </a:solidFill>
                <a:effectLst/>
                <a:latin typeface="Calibri" panose="020F0502020204030204" pitchFamily="34" charset="0"/>
                <a:ea typeface="Calibri" panose="020F0502020204030204" pitchFamily="34" charset="0"/>
              </a:rPr>
              <a:t> </a:t>
            </a:r>
            <a:r>
              <a:rPr lang="en-US" sz="2800" b="1" dirty="0">
                <a:solidFill>
                  <a:schemeClr val="bg1"/>
                </a:solidFill>
                <a:effectLst/>
                <a:latin typeface="Calibri" panose="020F0502020204030204" pitchFamily="34" charset="0"/>
                <a:ea typeface="Calibri" panose="020F0502020204030204" pitchFamily="34" charset="0"/>
              </a:rPr>
              <a:t>Third-Party</a:t>
            </a:r>
            <a:r>
              <a:rPr lang="en-US" sz="2800" b="1" spc="80" dirty="0">
                <a:solidFill>
                  <a:schemeClr val="bg1"/>
                </a:solidFill>
                <a:effectLst/>
                <a:latin typeface="Calibri" panose="020F0502020204030204" pitchFamily="34" charset="0"/>
                <a:ea typeface="Calibri" panose="020F0502020204030204" pitchFamily="34" charset="0"/>
              </a:rPr>
              <a:t> </a:t>
            </a:r>
            <a:r>
              <a:rPr lang="en-US" sz="2800" b="1" dirty="0">
                <a:solidFill>
                  <a:schemeClr val="bg1"/>
                </a:solidFill>
                <a:effectLst/>
                <a:latin typeface="Calibri" panose="020F0502020204030204" pitchFamily="34" charset="0"/>
                <a:ea typeface="Calibri" panose="020F0502020204030204" pitchFamily="34" charset="0"/>
              </a:rPr>
              <a:t>Vendor</a:t>
            </a:r>
            <a:r>
              <a:rPr lang="en-US" sz="2800" b="1" spc="85" dirty="0">
                <a:solidFill>
                  <a:schemeClr val="bg1"/>
                </a:solidFill>
                <a:effectLst/>
                <a:latin typeface="Calibri" panose="020F0502020204030204" pitchFamily="34" charset="0"/>
                <a:ea typeface="Calibri" panose="020F0502020204030204" pitchFamily="34" charset="0"/>
              </a:rPr>
              <a:t> </a:t>
            </a:r>
            <a:r>
              <a:rPr lang="en-US" sz="2800" b="1" dirty="0">
                <a:solidFill>
                  <a:schemeClr val="bg1"/>
                </a:solidFill>
                <a:effectLst/>
                <a:latin typeface="Calibri" panose="020F0502020204030204" pitchFamily="34" charset="0"/>
                <a:ea typeface="Calibri" panose="020F0502020204030204" pitchFamily="34" charset="0"/>
              </a:rPr>
              <a:t>Risks</a:t>
            </a:r>
            <a:endParaRPr lang="en-IN" sz="2800" b="1" dirty="0">
              <a:solidFill>
                <a:schemeClr val="bg1"/>
              </a:solidFill>
            </a:endParaRPr>
          </a:p>
        </p:txBody>
      </p:sp>
      <p:pic>
        <p:nvPicPr>
          <p:cNvPr id="6" name="image2.jpeg">
            <a:extLst>
              <a:ext uri="{FF2B5EF4-FFF2-40B4-BE49-F238E27FC236}">
                <a16:creationId xmlns:a16="http://schemas.microsoft.com/office/drawing/2014/main" id="{810014D3-8EDC-9F3A-2C2B-91DD29248425}"/>
              </a:ext>
            </a:extLst>
          </p:cNvPr>
          <p:cNvPicPr>
            <a:picLocks noChangeAspect="1"/>
          </p:cNvPicPr>
          <p:nvPr/>
        </p:nvPicPr>
        <p:blipFill>
          <a:blip r:embed="rId3" cstate="print"/>
          <a:stretch>
            <a:fillRect/>
          </a:stretch>
        </p:blipFill>
        <p:spPr>
          <a:xfrm>
            <a:off x="6160109" y="3233068"/>
            <a:ext cx="6031892" cy="3624932"/>
          </a:xfrm>
          <a:prstGeom prst="rect">
            <a:avLst/>
          </a:prstGeom>
        </p:spPr>
      </p:pic>
      <p:sp>
        <p:nvSpPr>
          <p:cNvPr id="9" name="TextBox 8">
            <a:extLst>
              <a:ext uri="{FF2B5EF4-FFF2-40B4-BE49-F238E27FC236}">
                <a16:creationId xmlns:a16="http://schemas.microsoft.com/office/drawing/2014/main" id="{8DD67842-7F16-E4D5-9F54-E8655355242C}"/>
              </a:ext>
            </a:extLst>
          </p:cNvPr>
          <p:cNvSpPr txBox="1"/>
          <p:nvPr/>
        </p:nvSpPr>
        <p:spPr>
          <a:xfrm>
            <a:off x="6511245" y="1623851"/>
            <a:ext cx="3627838" cy="1292662"/>
          </a:xfrm>
          <a:prstGeom prst="rect">
            <a:avLst/>
          </a:prstGeom>
          <a:noFill/>
        </p:spPr>
        <p:txBody>
          <a:bodyPr wrap="square">
            <a:spAutoFit/>
          </a:bodyPr>
          <a:lstStyle/>
          <a:p>
            <a:r>
              <a:rPr lang="en-US" sz="2600" b="1" dirty="0">
                <a:solidFill>
                  <a:schemeClr val="bg1"/>
                </a:solidFill>
                <a:effectLst/>
                <a:latin typeface="Calibri" panose="020F0502020204030204" pitchFamily="34" charset="0"/>
                <a:ea typeface="Calibri" panose="020F0502020204030204" pitchFamily="34" charset="0"/>
              </a:rPr>
              <a:t>The</a:t>
            </a:r>
            <a:r>
              <a:rPr lang="en-US" sz="2600" b="1" spc="35" dirty="0">
                <a:solidFill>
                  <a:schemeClr val="bg1"/>
                </a:solidFill>
                <a:effectLst/>
                <a:latin typeface="Calibri" panose="020F0502020204030204" pitchFamily="34" charset="0"/>
                <a:ea typeface="Calibri" panose="020F0502020204030204" pitchFamily="34" charset="0"/>
              </a:rPr>
              <a:t> </a:t>
            </a:r>
            <a:r>
              <a:rPr lang="en-US" sz="2600" b="1" dirty="0">
                <a:solidFill>
                  <a:schemeClr val="bg1"/>
                </a:solidFill>
                <a:effectLst/>
                <a:latin typeface="Calibri" panose="020F0502020204030204" pitchFamily="34" charset="0"/>
                <a:ea typeface="Calibri" panose="020F0502020204030204" pitchFamily="34" charset="0"/>
              </a:rPr>
              <a:t>Stages</a:t>
            </a:r>
            <a:r>
              <a:rPr lang="en-US" sz="2600" b="1" spc="35" dirty="0">
                <a:solidFill>
                  <a:schemeClr val="bg1"/>
                </a:solidFill>
                <a:effectLst/>
                <a:latin typeface="Calibri" panose="020F0502020204030204" pitchFamily="34" charset="0"/>
                <a:ea typeface="Calibri" panose="020F0502020204030204" pitchFamily="34" charset="0"/>
              </a:rPr>
              <a:t> </a:t>
            </a:r>
            <a:r>
              <a:rPr lang="en-US" sz="2600" b="1" dirty="0">
                <a:solidFill>
                  <a:schemeClr val="bg1"/>
                </a:solidFill>
                <a:effectLst/>
                <a:latin typeface="Calibri" panose="020F0502020204030204" pitchFamily="34" charset="0"/>
                <a:ea typeface="Calibri" panose="020F0502020204030204" pitchFamily="34" charset="0"/>
              </a:rPr>
              <a:t>Involved</a:t>
            </a:r>
            <a:r>
              <a:rPr lang="en-US" sz="2600" b="1" spc="35" dirty="0">
                <a:solidFill>
                  <a:schemeClr val="bg1"/>
                </a:solidFill>
                <a:effectLst/>
                <a:latin typeface="Calibri" panose="020F0502020204030204" pitchFamily="34" charset="0"/>
                <a:ea typeface="Calibri" panose="020F0502020204030204" pitchFamily="34" charset="0"/>
              </a:rPr>
              <a:t> </a:t>
            </a:r>
            <a:r>
              <a:rPr lang="en-US" sz="2600" b="1" dirty="0">
                <a:solidFill>
                  <a:schemeClr val="bg1"/>
                </a:solidFill>
                <a:effectLst/>
                <a:latin typeface="Calibri" panose="020F0502020204030204" pitchFamily="34" charset="0"/>
                <a:ea typeface="Calibri" panose="020F0502020204030204" pitchFamily="34" charset="0"/>
              </a:rPr>
              <a:t>in</a:t>
            </a:r>
            <a:r>
              <a:rPr lang="en-US" sz="2600" b="1" spc="35" dirty="0">
                <a:solidFill>
                  <a:schemeClr val="bg1"/>
                </a:solidFill>
                <a:effectLst/>
                <a:latin typeface="Calibri" panose="020F0502020204030204" pitchFamily="34" charset="0"/>
                <a:ea typeface="Calibri" panose="020F0502020204030204" pitchFamily="34" charset="0"/>
              </a:rPr>
              <a:t> </a:t>
            </a:r>
            <a:r>
              <a:rPr lang="en-US" sz="2600" b="1" dirty="0">
                <a:solidFill>
                  <a:schemeClr val="bg1"/>
                </a:solidFill>
                <a:effectLst/>
                <a:latin typeface="Calibri" panose="020F0502020204030204" pitchFamily="34" charset="0"/>
                <a:ea typeface="Calibri" panose="020F0502020204030204" pitchFamily="34" charset="0"/>
              </a:rPr>
              <a:t>Third-party</a:t>
            </a:r>
            <a:r>
              <a:rPr lang="en-US" sz="2600" b="1" spc="35" dirty="0">
                <a:solidFill>
                  <a:schemeClr val="bg1"/>
                </a:solidFill>
                <a:effectLst/>
                <a:latin typeface="Calibri" panose="020F0502020204030204" pitchFamily="34" charset="0"/>
                <a:ea typeface="Calibri" panose="020F0502020204030204" pitchFamily="34" charset="0"/>
              </a:rPr>
              <a:t> </a:t>
            </a:r>
            <a:r>
              <a:rPr lang="en-US" sz="2600" b="1" dirty="0">
                <a:solidFill>
                  <a:schemeClr val="bg1"/>
                </a:solidFill>
                <a:effectLst/>
                <a:latin typeface="Calibri" panose="020F0502020204030204" pitchFamily="34" charset="0"/>
                <a:ea typeface="Calibri" panose="020F0502020204030204" pitchFamily="34" charset="0"/>
              </a:rPr>
              <a:t>Risk</a:t>
            </a:r>
            <a:r>
              <a:rPr lang="en-US" sz="2600" b="1" spc="35" dirty="0">
                <a:solidFill>
                  <a:schemeClr val="bg1"/>
                </a:solidFill>
                <a:effectLst/>
                <a:latin typeface="Calibri" panose="020F0502020204030204" pitchFamily="34" charset="0"/>
                <a:ea typeface="Calibri" panose="020F0502020204030204" pitchFamily="34" charset="0"/>
              </a:rPr>
              <a:t> </a:t>
            </a:r>
            <a:r>
              <a:rPr lang="en-US" sz="2600" b="1" dirty="0">
                <a:solidFill>
                  <a:schemeClr val="bg1"/>
                </a:solidFill>
                <a:effectLst/>
                <a:latin typeface="Calibri" panose="020F0502020204030204" pitchFamily="34" charset="0"/>
                <a:ea typeface="Calibri" panose="020F0502020204030204" pitchFamily="34" charset="0"/>
              </a:rPr>
              <a:t>Management</a:t>
            </a:r>
            <a:endParaRPr lang="en-IN" sz="2600" b="1" dirty="0">
              <a:solidFill>
                <a:schemeClr val="bg1"/>
              </a:solidFill>
            </a:endParaRPr>
          </a:p>
        </p:txBody>
      </p:sp>
    </p:spTree>
    <p:extLst>
      <p:ext uri="{BB962C8B-B14F-4D97-AF65-F5344CB8AC3E}">
        <p14:creationId xmlns:p14="http://schemas.microsoft.com/office/powerpoint/2010/main" val="2078808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896" y="216620"/>
            <a:ext cx="10652504" cy="978729"/>
          </a:xfrm>
        </p:spPr>
        <p:txBody>
          <a:bodyPr/>
          <a:lstStyle/>
          <a:p>
            <a:r>
              <a:rPr lang="en-US" u="sng" dirty="0"/>
              <a:t>Research on Cyber Attacks and </a:t>
            </a:r>
            <a:br>
              <a:rPr lang="en-US" u="sng" dirty="0"/>
            </a:br>
            <a:r>
              <a:rPr lang="en-US" u="sng" dirty="0"/>
              <a:t>Mitigation Strategies</a:t>
            </a:r>
            <a:endParaRPr lang="en-IN" u="sng"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4" name="Rectangle 3"/>
          <p:cNvSpPr/>
          <p:nvPr/>
        </p:nvSpPr>
        <p:spPr>
          <a:xfrm>
            <a:off x="277906" y="1392491"/>
            <a:ext cx="11530916" cy="4801314"/>
          </a:xfrm>
          <a:prstGeom prst="rect">
            <a:avLst/>
          </a:prstGeom>
        </p:spPr>
        <p:txBody>
          <a:bodyPr wrap="square">
            <a:spAutoFit/>
          </a:bodyPr>
          <a:lstStyle/>
          <a:p>
            <a:pPr marL="514985" marR="67310" indent="-342900">
              <a:spcBef>
                <a:spcPts val="5"/>
              </a:spcBef>
              <a:spcAft>
                <a:spcPts val="0"/>
              </a:spcAft>
              <a:buFont typeface="Wingdings" panose="05000000000000000000" pitchFamily="2" charset="2"/>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Research on Cyber Attacks and Mitigation Strategies, This is research project on the advent of digital media, Internet, web and online social media has drawn the attention of relevant research community significantly and created many new research challenges on cyber security.</a:t>
            </a:r>
          </a:p>
          <a:p>
            <a:pPr marL="514985" marR="67310" indent="-342900">
              <a:spcBef>
                <a:spcPts val="5"/>
              </a:spcBef>
              <a:spcAft>
                <a:spcPts val="0"/>
              </a:spcAft>
              <a:buFont typeface="Wingdings" panose="05000000000000000000" pitchFamily="2" charset="2"/>
              <a:buChar char="§"/>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514985" marR="67310" indent="-342900">
              <a:spcBef>
                <a:spcPts val="5"/>
              </a:spcBef>
              <a:spcAft>
                <a:spcPts val="0"/>
              </a:spcAft>
              <a:buFont typeface="Wingdings" panose="05000000000000000000" pitchFamily="2" charset="2"/>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This paper discuss the recent cyber security-attacks and the economic loss resulted from the growing cyber-attacks and also analysis the increasing exploitation of a computer system, which has created more opportunities for the current cyber-crimes.</a:t>
            </a:r>
          </a:p>
          <a:p>
            <a:pPr marL="514985" marR="67310" indent="-342900">
              <a:spcBef>
                <a:spcPts val="5"/>
              </a:spcBef>
              <a:spcAft>
                <a:spcPts val="0"/>
              </a:spcAft>
              <a:buFont typeface="Wingdings" panose="05000000000000000000" pitchFamily="2" charset="2"/>
              <a:buChar char="§"/>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514985" marR="67310" indent="-342900">
              <a:spcBef>
                <a:spcPts val="5"/>
              </a:spcBef>
              <a:spcAft>
                <a:spcPts val="0"/>
              </a:spcAft>
              <a:buFont typeface="Wingdings" panose="05000000000000000000" pitchFamily="2" charset="2"/>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 have used Mitigation process for DROWN attacks to minimize the possibility attacks, server operators need to ensure that their private keys are not used anywhere with server software that allows SSLv2 connection.</a:t>
            </a:r>
          </a:p>
          <a:p>
            <a:pPr marL="514985" marR="67310" indent="-342900">
              <a:spcBef>
                <a:spcPts val="5"/>
              </a:spcBef>
              <a:spcAft>
                <a:spcPts val="0"/>
              </a:spcAft>
              <a:buFont typeface="Wingdings" panose="05000000000000000000" pitchFamily="2" charset="2"/>
              <a:buChar char="§"/>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514985" marR="67310" indent="-342900">
              <a:spcBef>
                <a:spcPts val="5"/>
              </a:spcBef>
              <a:spcAft>
                <a:spcPts val="0"/>
              </a:spcAft>
              <a:buFont typeface="Wingdings" panose="05000000000000000000" pitchFamily="2" charset="2"/>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I have Researched on different kinds of cyber-attacks, that shows the percentage of cyber-attacks happened     worldwide recently in May 2016,which indicates that the most frequently occurring cyber-attacks are malware, Distributed Denial of Service , targeted attack, SQL injection(SQLi),defacement, </a:t>
            </a:r>
            <a:r>
              <a:rPr lang="en-US"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malvertising</a:t>
            </a: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and others.</a:t>
            </a:r>
          </a:p>
          <a:p>
            <a:pPr marL="514985" marR="67310" indent="-342900">
              <a:spcBef>
                <a:spcPts val="5"/>
              </a:spcBef>
              <a:spcAft>
                <a:spcPts val="0"/>
              </a:spcAft>
              <a:buFont typeface="Wingdings" panose="05000000000000000000" pitchFamily="2" charset="2"/>
              <a:buChar char="§"/>
            </a:pPr>
            <a:endPar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514985" marR="67310" indent="-342900">
              <a:spcBef>
                <a:spcPts val="5"/>
              </a:spcBef>
              <a:spcAft>
                <a:spcPts val="0"/>
              </a:spcAft>
              <a:buFont typeface="Wingdings" panose="05000000000000000000" pitchFamily="2" charset="2"/>
              <a:buChar char="§"/>
            </a:pPr>
            <a:r>
              <a:rPr lang="en-US"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Technologies used DIS, Software Patching, Multi-factor authentication systems, Sandbox, IDS, Firewall, Content filtering, Update and monitor black/block list.</a:t>
            </a:r>
          </a:p>
        </p:txBody>
      </p:sp>
    </p:spTree>
    <p:extLst>
      <p:ext uri="{BB962C8B-B14F-4D97-AF65-F5344CB8AC3E}">
        <p14:creationId xmlns:p14="http://schemas.microsoft.com/office/powerpoint/2010/main" val="18009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15</a:t>
            </a:fld>
            <a:endParaRPr lang="en-US" noProof="0" dirty="0"/>
          </a:p>
        </p:txBody>
      </p:sp>
      <p:pic>
        <p:nvPicPr>
          <p:cNvPr id="2" name="Image 1">
            <a:extLst>
              <a:ext uri="{FF2B5EF4-FFF2-40B4-BE49-F238E27FC236}">
                <a16:creationId xmlns:a16="http://schemas.microsoft.com/office/drawing/2014/main" id="{8E47DF07-D66E-EFA7-D65A-145646F3ABDF}"/>
              </a:ext>
            </a:extLst>
          </p:cNvPr>
          <p:cNvPicPr>
            <a:picLocks/>
          </p:cNvPicPr>
          <p:nvPr/>
        </p:nvPicPr>
        <p:blipFill>
          <a:blip r:embed="rId2" cstate="print"/>
          <a:stretch>
            <a:fillRect/>
          </a:stretch>
        </p:blipFill>
        <p:spPr>
          <a:xfrm>
            <a:off x="177083" y="1613646"/>
            <a:ext cx="6461048" cy="4317921"/>
          </a:xfrm>
          <a:prstGeom prst="rect">
            <a:avLst/>
          </a:prstGeom>
        </p:spPr>
      </p:pic>
      <p:pic>
        <p:nvPicPr>
          <p:cNvPr id="5" name="Image 3">
            <a:extLst>
              <a:ext uri="{FF2B5EF4-FFF2-40B4-BE49-F238E27FC236}">
                <a16:creationId xmlns:a16="http://schemas.microsoft.com/office/drawing/2014/main" id="{CE3C4881-3CA2-39C5-5F9E-9CBCDAAD0964}"/>
              </a:ext>
            </a:extLst>
          </p:cNvPr>
          <p:cNvPicPr>
            <a:picLocks/>
          </p:cNvPicPr>
          <p:nvPr/>
        </p:nvPicPr>
        <p:blipFill>
          <a:blip r:embed="rId3" cstate="print"/>
          <a:stretch>
            <a:fillRect/>
          </a:stretch>
        </p:blipFill>
        <p:spPr>
          <a:xfrm>
            <a:off x="6804212" y="2139496"/>
            <a:ext cx="5210705" cy="3065930"/>
          </a:xfrm>
          <a:prstGeom prst="rect">
            <a:avLst/>
          </a:prstGeom>
        </p:spPr>
      </p:pic>
      <p:sp>
        <p:nvSpPr>
          <p:cNvPr id="4" name="TextBox 3">
            <a:extLst>
              <a:ext uri="{FF2B5EF4-FFF2-40B4-BE49-F238E27FC236}">
                <a16:creationId xmlns:a16="http://schemas.microsoft.com/office/drawing/2014/main" id="{F317845A-2CD0-6FDF-966B-4E236884D9E4}"/>
              </a:ext>
            </a:extLst>
          </p:cNvPr>
          <p:cNvSpPr txBox="1"/>
          <p:nvPr/>
        </p:nvSpPr>
        <p:spPr>
          <a:xfrm>
            <a:off x="1712259" y="287196"/>
            <a:ext cx="3630705" cy="707886"/>
          </a:xfrm>
          <a:prstGeom prst="rect">
            <a:avLst/>
          </a:prstGeom>
          <a:noFill/>
        </p:spPr>
        <p:txBody>
          <a:bodyPr wrap="square">
            <a:spAutoFit/>
          </a:bodyPr>
          <a:lstStyle/>
          <a:p>
            <a:r>
              <a:rPr lang="en-US" sz="4000" b="1" dirty="0">
                <a:solidFill>
                  <a:schemeClr val="bg1"/>
                </a:solidFill>
                <a:effectLst/>
                <a:latin typeface="Calibri" panose="020F0502020204030204" pitchFamily="34" charset="0"/>
                <a:ea typeface="Calibri" panose="020F0502020204030204" pitchFamily="34" charset="0"/>
              </a:rPr>
              <a:t>Types</a:t>
            </a:r>
            <a:r>
              <a:rPr lang="en-US" sz="4000" b="1" spc="85" dirty="0">
                <a:solidFill>
                  <a:schemeClr val="bg1"/>
                </a:solidFill>
                <a:effectLst/>
                <a:latin typeface="Calibri" panose="020F0502020204030204" pitchFamily="34" charset="0"/>
                <a:ea typeface="Calibri" panose="020F0502020204030204" pitchFamily="34" charset="0"/>
              </a:rPr>
              <a:t> </a:t>
            </a:r>
            <a:r>
              <a:rPr lang="en-US" sz="4000" b="1" dirty="0">
                <a:solidFill>
                  <a:schemeClr val="bg1"/>
                </a:solidFill>
                <a:effectLst/>
                <a:latin typeface="Calibri" panose="020F0502020204030204" pitchFamily="34" charset="0"/>
                <a:ea typeface="Calibri" panose="020F0502020204030204" pitchFamily="34" charset="0"/>
              </a:rPr>
              <a:t>of</a:t>
            </a:r>
            <a:r>
              <a:rPr lang="en-US" sz="4000" b="1" spc="85" dirty="0">
                <a:solidFill>
                  <a:schemeClr val="bg1"/>
                </a:solidFill>
                <a:effectLst/>
                <a:latin typeface="Calibri" panose="020F0502020204030204" pitchFamily="34" charset="0"/>
                <a:ea typeface="Calibri" panose="020F0502020204030204" pitchFamily="34" charset="0"/>
              </a:rPr>
              <a:t> </a:t>
            </a:r>
            <a:r>
              <a:rPr lang="en-US" sz="4000" b="1" dirty="0">
                <a:solidFill>
                  <a:schemeClr val="bg1"/>
                </a:solidFill>
                <a:effectLst/>
                <a:latin typeface="Calibri" panose="020F0502020204030204" pitchFamily="34" charset="0"/>
                <a:ea typeface="Calibri" panose="020F0502020204030204" pitchFamily="34" charset="0"/>
              </a:rPr>
              <a:t>Attacks</a:t>
            </a:r>
            <a:endParaRPr lang="en-IN" sz="4000" b="1" dirty="0">
              <a:solidFill>
                <a:schemeClr val="bg1"/>
              </a:solidFill>
            </a:endParaRPr>
          </a:p>
        </p:txBody>
      </p:sp>
    </p:spTree>
    <p:extLst>
      <p:ext uri="{BB962C8B-B14F-4D97-AF65-F5344CB8AC3E}">
        <p14:creationId xmlns:p14="http://schemas.microsoft.com/office/powerpoint/2010/main" val="428712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065" y="130318"/>
            <a:ext cx="7910606" cy="590931"/>
          </a:xfrm>
        </p:spPr>
        <p:txBody>
          <a:bodyPr/>
          <a:lstStyle/>
          <a:p>
            <a:r>
              <a:rPr lang="en-US" sz="3600" u="sng" dirty="0"/>
              <a:t>Dual Lock Door System</a:t>
            </a:r>
            <a:endParaRPr lang="en-IN" sz="3600" u="sng"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4" name="Rectangle 3"/>
          <p:cNvSpPr/>
          <p:nvPr/>
        </p:nvSpPr>
        <p:spPr>
          <a:xfrm>
            <a:off x="1063065" y="759946"/>
            <a:ext cx="7838888" cy="430887"/>
          </a:xfrm>
          <a:prstGeom prst="rect">
            <a:avLst/>
          </a:prstGeom>
        </p:spPr>
        <p:txBody>
          <a:bodyPr wrap="square">
            <a:spAutoFit/>
          </a:bodyPr>
          <a:lstStyle/>
          <a:p>
            <a:r>
              <a:rPr lang="en-US" sz="2200" u="sng" dirty="0">
                <a:solidFill>
                  <a:srgbClr val="FFDE58"/>
                </a:solidFill>
                <a:latin typeface="Times New Roman" panose="02020603050405020304" pitchFamily="18" charset="0"/>
              </a:rPr>
              <a:t>EPICS Project   (Dec 2022 – May 2023) </a:t>
            </a:r>
            <a:endParaRPr lang="en-IN" sz="2200" u="sng" dirty="0"/>
          </a:p>
        </p:txBody>
      </p:sp>
      <p:sp>
        <p:nvSpPr>
          <p:cNvPr id="7" name="Rectangle 6"/>
          <p:cNvSpPr/>
          <p:nvPr/>
        </p:nvSpPr>
        <p:spPr>
          <a:xfrm>
            <a:off x="230777" y="1268227"/>
            <a:ext cx="11730446" cy="4924425"/>
          </a:xfrm>
          <a:prstGeom prst="rect">
            <a:avLst/>
          </a:prstGeom>
        </p:spPr>
        <p:txBody>
          <a:bodyPr wrap="square">
            <a:spAutoFit/>
          </a:bodyPr>
          <a:lstStyle/>
          <a:p>
            <a:endParaRPr lang="en-IN" sz="800" dirty="0">
              <a:solidFill>
                <a:srgbClr val="000000"/>
              </a:solidFill>
              <a:latin typeface="Times New Roman" panose="02020603050405020304" pitchFamily="18" charset="0"/>
            </a:endParaRPr>
          </a:p>
          <a:p>
            <a:pPr marL="285750" indent="-285750">
              <a:buFont typeface="Wingdings" panose="05000000000000000000" pitchFamily="2" charset="2"/>
              <a:buChar char="§"/>
            </a:pPr>
            <a:r>
              <a:rPr lang="en-US" dirty="0">
                <a:solidFill>
                  <a:srgbClr val="FFFFFF"/>
                </a:solidFill>
                <a:latin typeface="Times New Roman" panose="02020603050405020304" pitchFamily="18" charset="0"/>
              </a:rPr>
              <a:t>Our aim was to advance a feature of double security with Face Recognition and one time password generator by the voice assistant “Dodo”. So, it reduces the chance of password generator by the Voice assistant “Dodo”. So, it reduces the chance of password hacking by unauthorized users or intruders.</a:t>
            </a:r>
          </a:p>
          <a:p>
            <a:endParaRPr lang="en-US" dirty="0">
              <a:solidFill>
                <a:srgbClr val="FFFFFF"/>
              </a:solidFill>
              <a:latin typeface="Times New Roman" panose="02020603050405020304" pitchFamily="18" charset="0"/>
            </a:endParaRPr>
          </a:p>
          <a:p>
            <a:pPr marL="285750" indent="-285750">
              <a:buFont typeface="Wingdings" panose="05000000000000000000" pitchFamily="2" charset="2"/>
              <a:buChar char="§"/>
            </a:pPr>
            <a:r>
              <a:rPr lang="en-US" dirty="0">
                <a:solidFill>
                  <a:srgbClr val="FFFFFF"/>
                </a:solidFill>
                <a:latin typeface="Times New Roman" panose="02020603050405020304" pitchFamily="18" charset="0"/>
              </a:rPr>
              <a:t>I have worked on creating the Lock.py module, which has the necessary code to validate the user&amp;#39;s face and produce the OTP. This might entail developing software to communicate with a facial recognition API and setting up a method for creating and communicating the OTP with the user. I also implemented the code for system testing and analysis, making sure the face recognition and OTP generation modules were accurate and functioning properly.</a:t>
            </a:r>
          </a:p>
          <a:p>
            <a:endParaRPr lang="en-US" dirty="0">
              <a:solidFill>
                <a:srgbClr val="FFFFFF"/>
              </a:solidFill>
              <a:latin typeface="Times New Roman" panose="02020603050405020304" pitchFamily="18" charset="0"/>
            </a:endParaRPr>
          </a:p>
          <a:p>
            <a:endParaRPr lang="en-US" dirty="0">
              <a:solidFill>
                <a:srgbClr val="FFFFFF"/>
              </a:solidFill>
              <a:latin typeface="Times New Roman" panose="02020603050405020304" pitchFamily="18" charset="0"/>
            </a:endParaRPr>
          </a:p>
          <a:p>
            <a:pPr marL="285750" indent="-285750">
              <a:buFont typeface="Wingdings" panose="05000000000000000000" pitchFamily="2" charset="2"/>
              <a:buChar char="§"/>
            </a:pPr>
            <a:r>
              <a:rPr lang="en-US" dirty="0">
                <a:solidFill>
                  <a:srgbClr val="FFFFFF"/>
                </a:solidFill>
                <a:latin typeface="Times New Roman" panose="02020603050405020304" pitchFamily="18" charset="0"/>
              </a:rPr>
              <a:t>We built a software in such a way to serve people and provide them some privacy by providing an advanced lock system for their workplace and meeting rooms.</a:t>
            </a:r>
          </a:p>
          <a:p>
            <a:endParaRPr lang="en-US" dirty="0">
              <a:solidFill>
                <a:srgbClr val="FFFFFF"/>
              </a:solidFill>
              <a:latin typeface="Times New Roman" panose="02020603050405020304" pitchFamily="18" charset="0"/>
            </a:endParaRPr>
          </a:p>
          <a:p>
            <a:endParaRPr lang="en-US" dirty="0">
              <a:solidFill>
                <a:srgbClr val="FFFFFF"/>
              </a:solidFill>
              <a:latin typeface="Times New Roman" panose="02020603050405020304" pitchFamily="18" charset="0"/>
            </a:endParaRPr>
          </a:p>
          <a:p>
            <a:pPr marL="285750" indent="-285750">
              <a:buFont typeface="Wingdings" panose="05000000000000000000" pitchFamily="2" charset="2"/>
              <a:buChar char="§"/>
            </a:pPr>
            <a:r>
              <a:rPr lang="en-US" dirty="0">
                <a:solidFill>
                  <a:srgbClr val="FFFFFF"/>
                </a:solidFill>
                <a:latin typeface="Times New Roman" panose="02020603050405020304" pitchFamily="18" charset="0"/>
              </a:rPr>
              <a:t>Lock systems required human work to keep a track of every individual back in the day, with facial recognition a considerable amount of work is reduced, as computers manage authorization of users, keep logs and also provide high-level security.</a:t>
            </a:r>
          </a:p>
        </p:txBody>
      </p:sp>
    </p:spTree>
    <p:extLst>
      <p:ext uri="{BB962C8B-B14F-4D97-AF65-F5344CB8AC3E}">
        <p14:creationId xmlns:p14="http://schemas.microsoft.com/office/powerpoint/2010/main" val="3292243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17</a:t>
            </a:fld>
            <a:endParaRPr lang="en-US" noProof="0" dirty="0"/>
          </a:p>
        </p:txBody>
      </p:sp>
      <p:sp>
        <p:nvSpPr>
          <p:cNvPr id="9" name="Rectangle 8"/>
          <p:cNvSpPr/>
          <p:nvPr/>
        </p:nvSpPr>
        <p:spPr>
          <a:xfrm>
            <a:off x="689095" y="2264890"/>
            <a:ext cx="4653869" cy="3323987"/>
          </a:xfrm>
          <a:prstGeom prst="rect">
            <a:avLst/>
          </a:prstGeom>
        </p:spPr>
        <p:txBody>
          <a:bodyPr wrap="square">
            <a:spAutoFit/>
          </a:bodyPr>
          <a:lstStyle/>
          <a:p>
            <a:r>
              <a:rPr lang="en-IN" sz="7200" b="1" dirty="0">
                <a:solidFill>
                  <a:srgbClr val="D5604E"/>
                </a:solidFill>
                <a:latin typeface="Freestyle Script" panose="030804020302050B0404" pitchFamily="66" charset="0"/>
              </a:rPr>
              <a:t>Architecture </a:t>
            </a:r>
          </a:p>
          <a:p>
            <a:r>
              <a:rPr lang="en-IN" sz="7200" b="1" dirty="0">
                <a:solidFill>
                  <a:srgbClr val="D5604E"/>
                </a:solidFill>
                <a:latin typeface="Freestyle Script" panose="030804020302050B0404" pitchFamily="66" charset="0"/>
              </a:rPr>
              <a:t>Diagram</a:t>
            </a:r>
          </a:p>
          <a:p>
            <a:r>
              <a:rPr lang="en-IN" sz="6600" dirty="0">
                <a:latin typeface="Freestyle Script" panose="030804020302050B0404" pitchFamily="66" charset="0"/>
              </a:rPr>
              <a:t>for Face Recognition</a:t>
            </a:r>
          </a:p>
        </p:txBody>
      </p:sp>
      <p:pic>
        <p:nvPicPr>
          <p:cNvPr id="2" name="image5.png">
            <a:extLst>
              <a:ext uri="{FF2B5EF4-FFF2-40B4-BE49-F238E27FC236}">
                <a16:creationId xmlns:a16="http://schemas.microsoft.com/office/drawing/2014/main" id="{6D8827B5-6FFD-641D-69EE-D4C49FBE23A9}"/>
              </a:ext>
            </a:extLst>
          </p:cNvPr>
          <p:cNvPicPr>
            <a:picLocks noChangeAspect="1"/>
          </p:cNvPicPr>
          <p:nvPr/>
        </p:nvPicPr>
        <p:blipFill>
          <a:blip r:embed="rId2" cstate="print"/>
          <a:stretch>
            <a:fillRect/>
          </a:stretch>
        </p:blipFill>
        <p:spPr>
          <a:xfrm>
            <a:off x="4523401" y="1723322"/>
            <a:ext cx="7326509" cy="3865555"/>
          </a:xfrm>
          <a:prstGeom prst="rect">
            <a:avLst/>
          </a:prstGeom>
        </p:spPr>
      </p:pic>
      <p:pic>
        <p:nvPicPr>
          <p:cNvPr id="4" name="image3.png">
            <a:extLst>
              <a:ext uri="{FF2B5EF4-FFF2-40B4-BE49-F238E27FC236}">
                <a16:creationId xmlns:a16="http://schemas.microsoft.com/office/drawing/2014/main" id="{8A0E15AD-BB43-167E-915E-014B2CF2AC5A}"/>
              </a:ext>
            </a:extLst>
          </p:cNvPr>
          <p:cNvPicPr>
            <a:picLocks noChangeAspect="1"/>
          </p:cNvPicPr>
          <p:nvPr/>
        </p:nvPicPr>
        <p:blipFill>
          <a:blip r:embed="rId3" cstate="print"/>
          <a:stretch>
            <a:fillRect/>
          </a:stretch>
        </p:blipFill>
        <p:spPr>
          <a:xfrm>
            <a:off x="172281" y="155968"/>
            <a:ext cx="6115201" cy="1113155"/>
          </a:xfrm>
          <a:prstGeom prst="rect">
            <a:avLst/>
          </a:prstGeom>
        </p:spPr>
      </p:pic>
    </p:spTree>
    <p:extLst>
      <p:ext uri="{BB962C8B-B14F-4D97-AF65-F5344CB8AC3E}">
        <p14:creationId xmlns:p14="http://schemas.microsoft.com/office/powerpoint/2010/main" val="1424580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5F0131-8B56-9732-D5AF-19D90029A900}"/>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pic>
        <p:nvPicPr>
          <p:cNvPr id="4" name="Picture 3">
            <a:extLst>
              <a:ext uri="{FF2B5EF4-FFF2-40B4-BE49-F238E27FC236}">
                <a16:creationId xmlns:a16="http://schemas.microsoft.com/office/drawing/2014/main" id="{9A83EA40-0305-EFF9-DFE2-D8D9B199131E}"/>
              </a:ext>
            </a:extLst>
          </p:cNvPr>
          <p:cNvPicPr>
            <a:picLocks noChangeAspect="1"/>
          </p:cNvPicPr>
          <p:nvPr/>
        </p:nvPicPr>
        <p:blipFill>
          <a:blip r:embed="rId2"/>
          <a:stretch>
            <a:fillRect/>
          </a:stretch>
        </p:blipFill>
        <p:spPr>
          <a:xfrm>
            <a:off x="209049" y="55492"/>
            <a:ext cx="7210677" cy="3828134"/>
          </a:xfrm>
          <a:prstGeom prst="rect">
            <a:avLst/>
          </a:prstGeom>
        </p:spPr>
      </p:pic>
      <p:pic>
        <p:nvPicPr>
          <p:cNvPr id="6" name="Picture 5">
            <a:extLst>
              <a:ext uri="{FF2B5EF4-FFF2-40B4-BE49-F238E27FC236}">
                <a16:creationId xmlns:a16="http://schemas.microsoft.com/office/drawing/2014/main" id="{B384D158-FA91-430A-20C7-8FC86795C170}"/>
              </a:ext>
            </a:extLst>
          </p:cNvPr>
          <p:cNvPicPr>
            <a:picLocks noChangeAspect="1"/>
          </p:cNvPicPr>
          <p:nvPr/>
        </p:nvPicPr>
        <p:blipFill>
          <a:blip r:embed="rId3"/>
          <a:stretch>
            <a:fillRect/>
          </a:stretch>
        </p:blipFill>
        <p:spPr>
          <a:xfrm>
            <a:off x="209049" y="3883626"/>
            <a:ext cx="7106151" cy="2900079"/>
          </a:xfrm>
          <a:prstGeom prst="rect">
            <a:avLst/>
          </a:prstGeom>
        </p:spPr>
      </p:pic>
      <p:pic>
        <p:nvPicPr>
          <p:cNvPr id="8" name="Picture 7">
            <a:extLst>
              <a:ext uri="{FF2B5EF4-FFF2-40B4-BE49-F238E27FC236}">
                <a16:creationId xmlns:a16="http://schemas.microsoft.com/office/drawing/2014/main" id="{0B93A8BF-5B77-7980-2B57-6F1FC298B2EE}"/>
              </a:ext>
            </a:extLst>
          </p:cNvPr>
          <p:cNvPicPr>
            <a:picLocks noChangeAspect="1"/>
          </p:cNvPicPr>
          <p:nvPr/>
        </p:nvPicPr>
        <p:blipFill>
          <a:blip r:embed="rId4"/>
          <a:stretch>
            <a:fillRect/>
          </a:stretch>
        </p:blipFill>
        <p:spPr>
          <a:xfrm>
            <a:off x="8069179" y="165421"/>
            <a:ext cx="4122821" cy="6514779"/>
          </a:xfrm>
          <a:prstGeom prst="rect">
            <a:avLst/>
          </a:prstGeom>
        </p:spPr>
      </p:pic>
    </p:spTree>
    <p:extLst>
      <p:ext uri="{BB962C8B-B14F-4D97-AF65-F5344CB8AC3E}">
        <p14:creationId xmlns:p14="http://schemas.microsoft.com/office/powerpoint/2010/main" val="1540809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64" y="406248"/>
            <a:ext cx="11356436" cy="480131"/>
          </a:xfrm>
        </p:spPr>
        <p:txBody>
          <a:bodyPr/>
          <a:lstStyle/>
          <a:p>
            <a:r>
              <a:rPr lang="en-US" sz="2800" u="sng" dirty="0"/>
              <a:t>Malware Analysis Home-Lab for Trojan Analysis</a:t>
            </a:r>
            <a:endParaRPr lang="en-IN" sz="2800" u="sng"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19</a:t>
            </a:fld>
            <a:endParaRPr lang="en-US" noProof="0" dirty="0"/>
          </a:p>
        </p:txBody>
      </p:sp>
      <p:sp>
        <p:nvSpPr>
          <p:cNvPr id="7" name="Rectangle 6"/>
          <p:cNvSpPr/>
          <p:nvPr/>
        </p:nvSpPr>
        <p:spPr>
          <a:xfrm>
            <a:off x="98964" y="1831012"/>
            <a:ext cx="11967530" cy="3539430"/>
          </a:xfrm>
          <a:prstGeom prst="rect">
            <a:avLst/>
          </a:prstGeom>
        </p:spPr>
        <p:txBody>
          <a:bodyPr wrap="square">
            <a:spAutoFit/>
          </a:bodyPr>
          <a:lstStyle/>
          <a:p>
            <a:pPr marL="171450" indent="-171450">
              <a:buFont typeface="Wingdings" panose="05000000000000000000" pitchFamily="2" charset="2"/>
              <a:buChar char="§"/>
            </a:pPr>
            <a:endParaRPr lang="en-IN" sz="800" dirty="0">
              <a:solidFill>
                <a:srgbClr val="000000"/>
              </a:solidFill>
              <a:latin typeface="Times New Roman" panose="02020603050405020304" pitchFamily="18" charset="0"/>
            </a:endParaRPr>
          </a:p>
          <a:p>
            <a:pPr marL="285750" indent="-285750">
              <a:buFont typeface="Wingdings" panose="05000000000000000000" pitchFamily="2" charset="2"/>
              <a:buChar char="§"/>
            </a:pPr>
            <a:r>
              <a:rPr lang="en-US" dirty="0">
                <a:solidFill>
                  <a:srgbClr val="FFFFFF"/>
                </a:solidFill>
                <a:latin typeface="Times New Roman" panose="02020603050405020304" pitchFamily="18" charset="0"/>
              </a:rPr>
              <a:t> This project aims to create a Malware Analysis Home-Lab that leverages the power of FLARE VM and </a:t>
            </a:r>
            <a:r>
              <a:rPr lang="en-US" dirty="0" err="1">
                <a:solidFill>
                  <a:srgbClr val="FFFFFF"/>
                </a:solidFill>
                <a:latin typeface="Times New Roman" panose="02020603050405020304" pitchFamily="18" charset="0"/>
              </a:rPr>
              <a:t>Remnux</a:t>
            </a:r>
            <a:r>
              <a:rPr lang="en-US" dirty="0">
                <a:solidFill>
                  <a:srgbClr val="FFFFFF"/>
                </a:solidFill>
                <a:latin typeface="Times New Roman" panose="02020603050405020304" pitchFamily="18" charset="0"/>
              </a:rPr>
              <a:t> to comprehensively analyze Trojans, helping us understand their characteristics and determine their impact on a system.</a:t>
            </a:r>
          </a:p>
          <a:p>
            <a:pPr marL="285750" indent="-285750">
              <a:buFont typeface="Wingdings" panose="05000000000000000000" pitchFamily="2" charset="2"/>
              <a:buChar char="§"/>
            </a:pPr>
            <a:endParaRPr lang="en-US" dirty="0">
              <a:solidFill>
                <a:srgbClr val="FFFFFF"/>
              </a:solidFill>
              <a:latin typeface="Times New Roman" panose="02020603050405020304" pitchFamily="18" charset="0"/>
            </a:endParaRPr>
          </a:p>
          <a:p>
            <a:pPr marL="285750" indent="-285750">
              <a:buFont typeface="Wingdings" panose="05000000000000000000" pitchFamily="2" charset="2"/>
              <a:buChar char="§"/>
            </a:pPr>
            <a:endParaRPr lang="en-US" dirty="0">
              <a:solidFill>
                <a:srgbClr val="FFFFFF"/>
              </a:solidFill>
              <a:latin typeface="Times New Roman" panose="02020603050405020304" pitchFamily="18" charset="0"/>
            </a:endParaRPr>
          </a:p>
          <a:p>
            <a:pPr marL="285750" indent="-285750">
              <a:buFont typeface="Wingdings" panose="05000000000000000000" pitchFamily="2" charset="2"/>
              <a:buChar char="§"/>
            </a:pPr>
            <a:r>
              <a:rPr lang="en-US" dirty="0">
                <a:solidFill>
                  <a:srgbClr val="FFFFFF"/>
                </a:solidFill>
                <a:latin typeface="Times New Roman" panose="02020603050405020304" pitchFamily="18" charset="0"/>
              </a:rPr>
              <a:t>We Employ dynamic analysis tools to run the Trojan in a controlled environment, monitoring its behavior to determine its impact on the system.</a:t>
            </a:r>
          </a:p>
          <a:p>
            <a:pPr marL="285750" indent="-285750">
              <a:buFont typeface="Wingdings" panose="05000000000000000000" pitchFamily="2" charset="2"/>
              <a:buChar char="§"/>
            </a:pPr>
            <a:endParaRPr lang="en-US" dirty="0">
              <a:solidFill>
                <a:srgbClr val="FFFFFF"/>
              </a:solidFill>
              <a:latin typeface="Times New Roman" panose="02020603050405020304" pitchFamily="18" charset="0"/>
            </a:endParaRPr>
          </a:p>
          <a:p>
            <a:pPr marL="285750" indent="-285750">
              <a:buFont typeface="Wingdings" panose="05000000000000000000" pitchFamily="2" charset="2"/>
              <a:buChar char="§"/>
            </a:pPr>
            <a:endParaRPr lang="en-US" dirty="0">
              <a:solidFill>
                <a:srgbClr val="FFFFFF"/>
              </a:solidFill>
              <a:latin typeface="Times New Roman" panose="02020603050405020304" pitchFamily="18" charset="0"/>
            </a:endParaRPr>
          </a:p>
          <a:p>
            <a:pPr marL="285750" indent="-285750">
              <a:buFont typeface="Wingdings" panose="05000000000000000000" pitchFamily="2" charset="2"/>
              <a:buChar char="§"/>
            </a:pPr>
            <a:r>
              <a:rPr lang="en-US" dirty="0">
                <a:solidFill>
                  <a:srgbClr val="FFFFFF"/>
                </a:solidFill>
                <a:latin typeface="Times New Roman" panose="02020603050405020304" pitchFamily="18" charset="0"/>
              </a:rPr>
              <a:t>The problem we aim to address with this project is the rising sophistication of Trojan-based malware, which poses a grave threat to the security of computer systems. Traditional security measures, such as Windows Defender and other anti-malware software, are often inadequate in detecting and mitigating these threats. To effectively combat Trojans, it is crucial to develop a controlled and secure environment for their analysis.</a:t>
            </a:r>
          </a:p>
        </p:txBody>
      </p:sp>
      <p:sp>
        <p:nvSpPr>
          <p:cNvPr id="4" name="Rectangle 3">
            <a:extLst>
              <a:ext uri="{FF2B5EF4-FFF2-40B4-BE49-F238E27FC236}">
                <a16:creationId xmlns:a16="http://schemas.microsoft.com/office/drawing/2014/main" id="{2639FEC0-FA15-1B89-520C-E84DFBAC1A4D}"/>
              </a:ext>
            </a:extLst>
          </p:cNvPr>
          <p:cNvSpPr/>
          <p:nvPr/>
        </p:nvSpPr>
        <p:spPr>
          <a:xfrm>
            <a:off x="98964" y="866053"/>
            <a:ext cx="7820959" cy="461665"/>
          </a:xfrm>
          <a:prstGeom prst="rect">
            <a:avLst/>
          </a:prstGeom>
        </p:spPr>
        <p:txBody>
          <a:bodyPr wrap="square">
            <a:spAutoFit/>
          </a:bodyPr>
          <a:lstStyle/>
          <a:p>
            <a:r>
              <a:rPr lang="en-US" sz="2400" u="sng" dirty="0">
                <a:solidFill>
                  <a:srgbClr val="FFDE58"/>
                </a:solidFill>
                <a:latin typeface="Times New Roman" panose="02020603050405020304" pitchFamily="18" charset="0"/>
              </a:rPr>
              <a:t>Capstone Project – Ongoing</a:t>
            </a:r>
            <a:endParaRPr lang="en-IN" sz="2400" u="sng" dirty="0"/>
          </a:p>
        </p:txBody>
      </p:sp>
    </p:spTree>
    <p:extLst>
      <p:ext uri="{BB962C8B-B14F-4D97-AF65-F5344CB8AC3E}">
        <p14:creationId xmlns:p14="http://schemas.microsoft.com/office/powerpoint/2010/main" val="1460315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4233342" y="1764656"/>
            <a:ext cx="7781544" cy="859055"/>
          </a:xfrm>
        </p:spPr>
        <p:txBody>
          <a:bodyPr>
            <a:normAutofit/>
          </a:bodyPr>
          <a:lstStyle/>
          <a:p>
            <a:r>
              <a:rPr lang="en-US" sz="4400" dirty="0" err="1"/>
              <a:t>Karnati</a:t>
            </a:r>
            <a:r>
              <a:rPr lang="en-US" sz="4400" dirty="0"/>
              <a:t> Phanindhar Reddy</a:t>
            </a:r>
          </a:p>
        </p:txBody>
      </p:sp>
      <p:sp>
        <p:nvSpPr>
          <p:cNvPr id="5" name="Text Placeholder 4">
            <a:extLst>
              <a:ext uri="{FF2B5EF4-FFF2-40B4-BE49-F238E27FC236}">
                <a16:creationId xmlns:a16="http://schemas.microsoft.com/office/drawing/2014/main" id="{0A95F4DE-39B7-4CE2-BC1E-8B8AE662A895}"/>
              </a:ext>
            </a:extLst>
          </p:cNvPr>
          <p:cNvSpPr>
            <a:spLocks noGrp="1"/>
          </p:cNvSpPr>
          <p:nvPr>
            <p:ph type="body" idx="1"/>
          </p:nvPr>
        </p:nvSpPr>
        <p:spPr>
          <a:xfrm>
            <a:off x="4116558" y="2913172"/>
            <a:ext cx="8015112" cy="2419744"/>
          </a:xfrm>
        </p:spPr>
        <p:txBody>
          <a:bodyPr>
            <a:normAutofit/>
          </a:bodyPr>
          <a:lstStyle/>
          <a:p>
            <a:r>
              <a:rPr lang="en-US" sz="2000" dirty="0">
                <a:solidFill>
                  <a:schemeClr val="bg1"/>
                </a:solidFill>
              </a:rPr>
              <a:t>                     20BCY10189</a:t>
            </a:r>
          </a:p>
          <a:p>
            <a:endParaRPr lang="en-US" sz="2000" dirty="0">
              <a:solidFill>
                <a:schemeClr val="bg1"/>
              </a:solidFill>
            </a:endParaRPr>
          </a:p>
          <a:p>
            <a:r>
              <a:rPr lang="en-US" sz="1800" dirty="0" err="1">
                <a:solidFill>
                  <a:schemeClr val="bg1"/>
                </a:solidFill>
              </a:rPr>
              <a:t>B.Tech</a:t>
            </a:r>
            <a:r>
              <a:rPr lang="en-US" sz="1800" dirty="0">
                <a:solidFill>
                  <a:schemeClr val="bg1"/>
                </a:solidFill>
              </a:rPr>
              <a:t> in CSE with specialization in Cyber Security </a:t>
            </a:r>
          </a:p>
          <a:p>
            <a:r>
              <a:rPr lang="en-US" sz="1800" dirty="0">
                <a:solidFill>
                  <a:schemeClr val="bg1"/>
                </a:solidFill>
              </a:rPr>
              <a:t>              and Digital Forensics</a:t>
            </a:r>
            <a:br>
              <a:rPr lang="en-US" sz="1800" dirty="0"/>
            </a:br>
            <a:endParaRPr lang="en-US" sz="1800" dirty="0">
              <a:solidFill>
                <a:schemeClr val="bg1"/>
              </a:solidFill>
            </a:endParaRP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pic>
        <p:nvPicPr>
          <p:cNvPr id="11" name="Picture 10">
            <a:extLst>
              <a:ext uri="{FF2B5EF4-FFF2-40B4-BE49-F238E27FC236}">
                <a16:creationId xmlns:a16="http://schemas.microsoft.com/office/drawing/2014/main" id="{FD1B976D-5300-F685-C906-B376CF31719D}"/>
              </a:ext>
            </a:extLst>
          </p:cNvPr>
          <p:cNvPicPr>
            <a:picLocks noChangeAspect="1"/>
          </p:cNvPicPr>
          <p:nvPr/>
        </p:nvPicPr>
        <p:blipFill>
          <a:blip r:embed="rId2"/>
          <a:stretch>
            <a:fillRect/>
          </a:stretch>
        </p:blipFill>
        <p:spPr>
          <a:xfrm>
            <a:off x="515846" y="1422389"/>
            <a:ext cx="3255695" cy="4291892"/>
          </a:xfrm>
          <a:prstGeom prst="rect">
            <a:avLst/>
          </a:prstGeom>
        </p:spPr>
      </p:pic>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81225B-96D0-3E1A-7FE7-FAFD3F78BDEE}"/>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pic>
        <p:nvPicPr>
          <p:cNvPr id="5" name="Picture 4">
            <a:extLst>
              <a:ext uri="{FF2B5EF4-FFF2-40B4-BE49-F238E27FC236}">
                <a16:creationId xmlns:a16="http://schemas.microsoft.com/office/drawing/2014/main" id="{2BA7E7AF-1C8A-3149-3409-DADB99D1961A}"/>
              </a:ext>
            </a:extLst>
          </p:cNvPr>
          <p:cNvPicPr>
            <a:picLocks noChangeAspect="1"/>
          </p:cNvPicPr>
          <p:nvPr/>
        </p:nvPicPr>
        <p:blipFill>
          <a:blip r:embed="rId2"/>
          <a:stretch>
            <a:fillRect/>
          </a:stretch>
        </p:blipFill>
        <p:spPr>
          <a:xfrm>
            <a:off x="1" y="0"/>
            <a:ext cx="6769767" cy="4267200"/>
          </a:xfrm>
          <a:prstGeom prst="rect">
            <a:avLst/>
          </a:prstGeom>
        </p:spPr>
      </p:pic>
      <p:pic>
        <p:nvPicPr>
          <p:cNvPr id="6" name="Picture 5">
            <a:extLst>
              <a:ext uri="{FF2B5EF4-FFF2-40B4-BE49-F238E27FC236}">
                <a16:creationId xmlns:a16="http://schemas.microsoft.com/office/drawing/2014/main" id="{913270B2-A848-1B1B-628B-D0ED109205D9}"/>
              </a:ext>
            </a:extLst>
          </p:cNvPr>
          <p:cNvPicPr>
            <a:picLocks noChangeAspect="1"/>
          </p:cNvPicPr>
          <p:nvPr/>
        </p:nvPicPr>
        <p:blipFill>
          <a:blip r:embed="rId3"/>
          <a:stretch>
            <a:fillRect/>
          </a:stretch>
        </p:blipFill>
        <p:spPr>
          <a:xfrm>
            <a:off x="6769768" y="0"/>
            <a:ext cx="5422231" cy="6858000"/>
          </a:xfrm>
          <a:prstGeom prst="rect">
            <a:avLst/>
          </a:prstGeom>
        </p:spPr>
      </p:pic>
      <p:sp>
        <p:nvSpPr>
          <p:cNvPr id="2" name="TextBox 1">
            <a:extLst>
              <a:ext uri="{FF2B5EF4-FFF2-40B4-BE49-F238E27FC236}">
                <a16:creationId xmlns:a16="http://schemas.microsoft.com/office/drawing/2014/main" id="{B5B93B83-1222-DB11-3115-A7A512826320}"/>
              </a:ext>
            </a:extLst>
          </p:cNvPr>
          <p:cNvSpPr txBox="1"/>
          <p:nvPr/>
        </p:nvSpPr>
        <p:spPr>
          <a:xfrm>
            <a:off x="894938" y="4966773"/>
            <a:ext cx="5105400" cy="677108"/>
          </a:xfrm>
          <a:prstGeom prst="rect">
            <a:avLst/>
          </a:prstGeom>
          <a:noFill/>
        </p:spPr>
        <p:txBody>
          <a:bodyPr wrap="square">
            <a:spAutoFit/>
          </a:bodyPr>
          <a:lstStyle/>
          <a:p>
            <a:r>
              <a:rPr lang="en-US" sz="3800" b="1" dirty="0">
                <a:solidFill>
                  <a:schemeClr val="bg1"/>
                </a:solidFill>
                <a:effectLst/>
                <a:latin typeface="Calibri" panose="020F0502020204030204" pitchFamily="34" charset="0"/>
                <a:ea typeface="Calibri" panose="020F0502020204030204" pitchFamily="34" charset="0"/>
              </a:rPr>
              <a:t>FLARE VM and </a:t>
            </a:r>
            <a:r>
              <a:rPr lang="en-US" sz="3800" b="1" dirty="0" err="1">
                <a:solidFill>
                  <a:schemeClr val="bg1"/>
                </a:solidFill>
                <a:effectLst/>
                <a:latin typeface="Calibri" panose="020F0502020204030204" pitchFamily="34" charset="0"/>
                <a:ea typeface="Calibri" panose="020F0502020204030204" pitchFamily="34" charset="0"/>
              </a:rPr>
              <a:t>Remnux</a:t>
            </a:r>
            <a:r>
              <a:rPr lang="en-US" sz="3800" b="1" dirty="0">
                <a:solidFill>
                  <a:schemeClr val="bg1"/>
                </a:solidFill>
                <a:effectLst/>
                <a:latin typeface="Calibri" panose="020F0502020204030204" pitchFamily="34" charset="0"/>
                <a:ea typeface="Calibri" panose="020F0502020204030204" pitchFamily="34" charset="0"/>
              </a:rPr>
              <a:t> </a:t>
            </a:r>
            <a:endParaRPr lang="en-IN" sz="3800" b="1" dirty="0">
              <a:solidFill>
                <a:schemeClr val="bg1"/>
              </a:solidFill>
            </a:endParaRPr>
          </a:p>
        </p:txBody>
      </p:sp>
    </p:spTree>
    <p:extLst>
      <p:ext uri="{BB962C8B-B14F-4D97-AF65-F5344CB8AC3E}">
        <p14:creationId xmlns:p14="http://schemas.microsoft.com/office/powerpoint/2010/main" val="1091330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6526C3-2881-E515-C6DE-9851121B68A7}"/>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pic>
        <p:nvPicPr>
          <p:cNvPr id="7" name="Picture 6">
            <a:extLst>
              <a:ext uri="{FF2B5EF4-FFF2-40B4-BE49-F238E27FC236}">
                <a16:creationId xmlns:a16="http://schemas.microsoft.com/office/drawing/2014/main" id="{825D09D5-85F0-8084-952E-07B0DDA84FEA}"/>
              </a:ext>
            </a:extLst>
          </p:cNvPr>
          <p:cNvPicPr>
            <a:picLocks noChangeAspect="1"/>
          </p:cNvPicPr>
          <p:nvPr/>
        </p:nvPicPr>
        <p:blipFill>
          <a:blip r:embed="rId2"/>
          <a:stretch>
            <a:fillRect/>
          </a:stretch>
        </p:blipFill>
        <p:spPr>
          <a:xfrm>
            <a:off x="0" y="0"/>
            <a:ext cx="6208295" cy="6858000"/>
          </a:xfrm>
          <a:prstGeom prst="rect">
            <a:avLst/>
          </a:prstGeom>
        </p:spPr>
      </p:pic>
      <p:pic>
        <p:nvPicPr>
          <p:cNvPr id="9" name="Picture 8" descr="A computer screen with many colorful text&#10;&#10;Description automatically generated with medium confidence">
            <a:extLst>
              <a:ext uri="{FF2B5EF4-FFF2-40B4-BE49-F238E27FC236}">
                <a16:creationId xmlns:a16="http://schemas.microsoft.com/office/drawing/2014/main" id="{6ACB805D-C84A-02AB-47A8-708A5800C3D6}"/>
              </a:ext>
            </a:extLst>
          </p:cNvPr>
          <p:cNvPicPr>
            <a:picLocks noChangeAspect="1"/>
          </p:cNvPicPr>
          <p:nvPr/>
        </p:nvPicPr>
        <p:blipFill>
          <a:blip r:embed="rId3"/>
          <a:stretch>
            <a:fillRect/>
          </a:stretch>
        </p:blipFill>
        <p:spPr>
          <a:xfrm>
            <a:off x="6208295" y="0"/>
            <a:ext cx="6031396" cy="6858000"/>
          </a:xfrm>
          <a:prstGeom prst="rect">
            <a:avLst/>
          </a:prstGeom>
        </p:spPr>
      </p:pic>
    </p:spTree>
    <p:extLst>
      <p:ext uri="{BB962C8B-B14F-4D97-AF65-F5344CB8AC3E}">
        <p14:creationId xmlns:p14="http://schemas.microsoft.com/office/powerpoint/2010/main" val="588773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22</a:t>
            </a:fld>
            <a:endParaRPr lang="en-US" noProof="0" dirty="0"/>
          </a:p>
        </p:txBody>
      </p:sp>
      <p:sp>
        <p:nvSpPr>
          <p:cNvPr id="6" name="Rectangle 5"/>
          <p:cNvSpPr/>
          <p:nvPr/>
        </p:nvSpPr>
        <p:spPr>
          <a:xfrm>
            <a:off x="8786268" y="2674947"/>
            <a:ext cx="3405732" cy="1446550"/>
          </a:xfrm>
          <a:prstGeom prst="rect">
            <a:avLst/>
          </a:prstGeom>
        </p:spPr>
        <p:txBody>
          <a:bodyPr wrap="square">
            <a:spAutoFit/>
          </a:bodyPr>
          <a:lstStyle/>
          <a:p>
            <a:r>
              <a:rPr lang="en-IN" sz="4400" b="1" u="sng" dirty="0">
                <a:solidFill>
                  <a:srgbClr val="FFFFFF"/>
                </a:solidFill>
              </a:rPr>
              <a:t>Work Experience</a:t>
            </a:r>
            <a:endParaRPr lang="en-IN" sz="4400" u="sng" dirty="0"/>
          </a:p>
        </p:txBody>
      </p:sp>
      <p:pic>
        <p:nvPicPr>
          <p:cNvPr id="5" name="Picture 4">
            <a:extLst>
              <a:ext uri="{FF2B5EF4-FFF2-40B4-BE49-F238E27FC236}">
                <a16:creationId xmlns:a16="http://schemas.microsoft.com/office/drawing/2014/main" id="{D2B6EBE9-DD2C-555B-FCD9-5B9B38CF0F0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508"/>
          <a:stretch/>
        </p:blipFill>
        <p:spPr>
          <a:xfrm>
            <a:off x="233082" y="626408"/>
            <a:ext cx="8383682" cy="579232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75995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23</a:t>
            </a:fld>
            <a:endParaRPr lang="en-US" noProof="0" dirty="0"/>
          </a:p>
        </p:txBody>
      </p:sp>
      <p:sp>
        <p:nvSpPr>
          <p:cNvPr id="2" name="Rectangle 1">
            <a:extLst>
              <a:ext uri="{FF2B5EF4-FFF2-40B4-BE49-F238E27FC236}">
                <a16:creationId xmlns:a16="http://schemas.microsoft.com/office/drawing/2014/main" id="{9DB9DAC7-99FA-9CBF-CA22-2066409CBA0F}"/>
              </a:ext>
            </a:extLst>
          </p:cNvPr>
          <p:cNvSpPr/>
          <p:nvPr/>
        </p:nvSpPr>
        <p:spPr>
          <a:xfrm>
            <a:off x="1386725" y="805875"/>
            <a:ext cx="9418549" cy="5509200"/>
          </a:xfrm>
          <a:prstGeom prst="rect">
            <a:avLst/>
          </a:prstGeom>
        </p:spPr>
        <p:txBody>
          <a:bodyPr wrap="square">
            <a:spAutoFit/>
          </a:bodyPr>
          <a:lstStyle/>
          <a:p>
            <a:r>
              <a:rPr lang="en-IN" sz="3200" b="1" u="sng" dirty="0">
                <a:solidFill>
                  <a:schemeClr val="bg1"/>
                </a:solidFill>
              </a:rPr>
              <a:t>Teachnook</a:t>
            </a:r>
          </a:p>
          <a:p>
            <a:endParaRPr lang="en-US" sz="20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Teachnook is a Ed-Tech Startup and upskilling Platform </a:t>
            </a:r>
          </a:p>
          <a:p>
            <a:endParaRPr lang="en-US" sz="24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worked in close coordination with Testing teams.</a:t>
            </a:r>
          </a:p>
          <a:p>
            <a:endParaRPr lang="en-US" sz="24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solved doubts of multiple students.</a:t>
            </a:r>
          </a:p>
          <a:p>
            <a:endParaRPr lang="en-US" sz="24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participated in daily meetings and discussion.</a:t>
            </a:r>
          </a:p>
          <a:p>
            <a:endParaRPr lang="en-US" sz="24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participated in multiple learning sessions by Teachnook.</a:t>
            </a:r>
          </a:p>
          <a:p>
            <a:endParaRPr lang="en-US" sz="24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worked on the social media websites Testing.</a:t>
            </a:r>
          </a:p>
          <a:p>
            <a:endParaRPr lang="en-US" b="1" dirty="0">
              <a:latin typeface="Times New Roman" panose="02020603050405020304" pitchFamily="18" charset="0"/>
            </a:endParaRPr>
          </a:p>
          <a:p>
            <a:endParaRPr lang="en-US" dirty="0">
              <a:latin typeface="Times New Roman" panose="02020603050405020304" pitchFamily="18" charset="0"/>
            </a:endParaRPr>
          </a:p>
        </p:txBody>
      </p:sp>
    </p:spTree>
    <p:extLst>
      <p:ext uri="{BB962C8B-B14F-4D97-AF65-F5344CB8AC3E}">
        <p14:creationId xmlns:p14="http://schemas.microsoft.com/office/powerpoint/2010/main" val="463718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24</a:t>
            </a:fld>
            <a:endParaRPr lang="en-US" noProof="0" dirty="0"/>
          </a:p>
        </p:txBody>
      </p:sp>
      <p:sp>
        <p:nvSpPr>
          <p:cNvPr id="5" name="Rectangle 4"/>
          <p:cNvSpPr/>
          <p:nvPr/>
        </p:nvSpPr>
        <p:spPr>
          <a:xfrm>
            <a:off x="9885873" y="1562923"/>
            <a:ext cx="2130724" cy="646331"/>
          </a:xfrm>
          <a:prstGeom prst="rect">
            <a:avLst/>
          </a:prstGeom>
        </p:spPr>
        <p:txBody>
          <a:bodyPr wrap="square">
            <a:spAutoFit/>
          </a:bodyPr>
          <a:lstStyle/>
          <a:p>
            <a:r>
              <a:rPr lang="en-IN" b="1" u="sng" dirty="0">
                <a:solidFill>
                  <a:srgbClr val="FFFFFF"/>
                </a:solidFill>
                <a:latin typeface="Arial Black" panose="020B0A04020102020204" pitchFamily="34" charset="0"/>
              </a:rPr>
              <a:t>INTERNSHIP CERTIFICATE</a:t>
            </a:r>
            <a:endParaRPr lang="en-IN" u="sng" dirty="0">
              <a:latin typeface="Arial Black" panose="020B0A04020102020204" pitchFamily="34" charset="0"/>
            </a:endParaRPr>
          </a:p>
        </p:txBody>
      </p:sp>
      <p:pic>
        <p:nvPicPr>
          <p:cNvPr id="6" name="Picture 5" descr="A certificate of completion with a gold seal&#10;&#10;Description automatically generated">
            <a:extLst>
              <a:ext uri="{FF2B5EF4-FFF2-40B4-BE49-F238E27FC236}">
                <a16:creationId xmlns:a16="http://schemas.microsoft.com/office/drawing/2014/main" id="{075D1460-26EF-41BC-F6A9-6C246CAFE133}"/>
              </a:ext>
            </a:extLst>
          </p:cNvPr>
          <p:cNvPicPr>
            <a:picLocks noChangeAspect="1"/>
          </p:cNvPicPr>
          <p:nvPr/>
        </p:nvPicPr>
        <p:blipFill>
          <a:blip r:embed="rId2"/>
          <a:stretch>
            <a:fillRect/>
          </a:stretch>
        </p:blipFill>
        <p:spPr>
          <a:xfrm>
            <a:off x="0" y="0"/>
            <a:ext cx="9696842" cy="6858000"/>
          </a:xfrm>
          <a:prstGeom prst="rect">
            <a:avLst/>
          </a:prstGeom>
        </p:spPr>
      </p:pic>
    </p:spTree>
    <p:extLst>
      <p:ext uri="{BB962C8B-B14F-4D97-AF65-F5344CB8AC3E}">
        <p14:creationId xmlns:p14="http://schemas.microsoft.com/office/powerpoint/2010/main" val="3666665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25</a:t>
            </a:fld>
            <a:endParaRPr lang="en-US" noProof="0" dirty="0"/>
          </a:p>
        </p:txBody>
      </p:sp>
      <p:sp>
        <p:nvSpPr>
          <p:cNvPr id="2" name="Rectangle 1">
            <a:extLst>
              <a:ext uri="{FF2B5EF4-FFF2-40B4-BE49-F238E27FC236}">
                <a16:creationId xmlns:a16="http://schemas.microsoft.com/office/drawing/2014/main" id="{9DB9DAC7-99FA-9CBF-CA22-2066409CBA0F}"/>
              </a:ext>
            </a:extLst>
          </p:cNvPr>
          <p:cNvSpPr/>
          <p:nvPr/>
        </p:nvSpPr>
        <p:spPr>
          <a:xfrm>
            <a:off x="1108847" y="778928"/>
            <a:ext cx="10966612" cy="5509200"/>
          </a:xfrm>
          <a:prstGeom prst="rect">
            <a:avLst/>
          </a:prstGeom>
        </p:spPr>
        <p:txBody>
          <a:bodyPr wrap="square">
            <a:spAutoFit/>
          </a:bodyPr>
          <a:lstStyle/>
          <a:p>
            <a:r>
              <a:rPr lang="en-IN" sz="3200" b="1" u="sng" dirty="0">
                <a:solidFill>
                  <a:schemeClr val="bg1"/>
                </a:solidFill>
              </a:rPr>
              <a:t>SISTMR Australia</a:t>
            </a:r>
          </a:p>
          <a:p>
            <a:endParaRPr lang="en-US" sz="20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SISTMR is a Ed-Tech Startup and upskilling Platform </a:t>
            </a:r>
          </a:p>
          <a:p>
            <a:endParaRPr lang="en-US" sz="24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Worked in close coordination with Testing teams.</a:t>
            </a:r>
          </a:p>
          <a:p>
            <a:endParaRPr lang="en-US" sz="24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Solved doubts of multiple students.</a:t>
            </a:r>
          </a:p>
          <a:p>
            <a:endParaRPr lang="en-US" sz="24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Participated in daily meetings and discussion.</a:t>
            </a:r>
          </a:p>
          <a:p>
            <a:endParaRPr lang="en-US" sz="24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Participated in multiple learning sessions by VPKBIET BARAMATI INDIA.</a:t>
            </a:r>
          </a:p>
          <a:p>
            <a:endParaRPr lang="en-US" sz="2400" dirty="0">
              <a:solidFill>
                <a:schemeClr val="bg1"/>
              </a:solidFill>
              <a:latin typeface="Times New Roman" panose="02020603050405020304" pitchFamily="18" charset="0"/>
            </a:endParaRPr>
          </a:p>
          <a:p>
            <a:pPr marL="342900" indent="-342900">
              <a:buFont typeface="Arial" panose="020B0604020202020204" pitchFamily="34" charset="0"/>
              <a:buChar char="•"/>
            </a:pPr>
            <a:r>
              <a:rPr lang="en-US" sz="2400" b="1" dirty="0">
                <a:solidFill>
                  <a:schemeClr val="bg1"/>
                </a:solidFill>
                <a:latin typeface="Times New Roman" panose="02020603050405020304" pitchFamily="18" charset="0"/>
              </a:rPr>
              <a:t>Worked on the social media websites Testing.</a:t>
            </a:r>
          </a:p>
          <a:p>
            <a:endParaRPr lang="en-US" b="1" dirty="0">
              <a:latin typeface="Times New Roman" panose="02020603050405020304" pitchFamily="18" charset="0"/>
            </a:endParaRPr>
          </a:p>
          <a:p>
            <a:endParaRPr lang="en-US" dirty="0">
              <a:latin typeface="Times New Roman" panose="02020603050405020304" pitchFamily="18" charset="0"/>
            </a:endParaRPr>
          </a:p>
        </p:txBody>
      </p:sp>
    </p:spTree>
    <p:extLst>
      <p:ext uri="{BB962C8B-B14F-4D97-AF65-F5344CB8AC3E}">
        <p14:creationId xmlns:p14="http://schemas.microsoft.com/office/powerpoint/2010/main" val="70474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26</a:t>
            </a:fld>
            <a:endParaRPr lang="en-US" noProof="0" dirty="0"/>
          </a:p>
        </p:txBody>
      </p:sp>
      <p:sp>
        <p:nvSpPr>
          <p:cNvPr id="5" name="Rectangle 4"/>
          <p:cNvSpPr/>
          <p:nvPr/>
        </p:nvSpPr>
        <p:spPr>
          <a:xfrm>
            <a:off x="10061275" y="3075057"/>
            <a:ext cx="2130724" cy="707886"/>
          </a:xfrm>
          <a:prstGeom prst="rect">
            <a:avLst/>
          </a:prstGeom>
        </p:spPr>
        <p:txBody>
          <a:bodyPr wrap="square">
            <a:spAutoFit/>
          </a:bodyPr>
          <a:lstStyle/>
          <a:p>
            <a:r>
              <a:rPr lang="en-IN" sz="2000" b="1" u="sng" dirty="0">
                <a:solidFill>
                  <a:srgbClr val="FFFFFF"/>
                </a:solidFill>
                <a:latin typeface="Arial Black" panose="020B0A04020102020204" pitchFamily="34" charset="0"/>
              </a:rPr>
              <a:t>INTERNSHIP CERTIFICATE</a:t>
            </a:r>
            <a:endParaRPr lang="en-IN" sz="2000" u="sng" dirty="0">
              <a:latin typeface="Arial Black" panose="020B0A04020102020204" pitchFamily="34" charset="0"/>
            </a:endParaRPr>
          </a:p>
        </p:txBody>
      </p:sp>
      <p:pic>
        <p:nvPicPr>
          <p:cNvPr id="7" name="Picture 6">
            <a:extLst>
              <a:ext uri="{FF2B5EF4-FFF2-40B4-BE49-F238E27FC236}">
                <a16:creationId xmlns:a16="http://schemas.microsoft.com/office/drawing/2014/main" id="{64A716FD-6526-F308-F470-9282A840FFD4}"/>
              </a:ext>
            </a:extLst>
          </p:cNvPr>
          <p:cNvPicPr>
            <a:picLocks noChangeAspect="1"/>
          </p:cNvPicPr>
          <p:nvPr/>
        </p:nvPicPr>
        <p:blipFill>
          <a:blip r:embed="rId2"/>
          <a:stretch>
            <a:fillRect/>
          </a:stretch>
        </p:blipFill>
        <p:spPr>
          <a:xfrm>
            <a:off x="1" y="0"/>
            <a:ext cx="9885872" cy="6858000"/>
          </a:xfrm>
          <a:prstGeom prst="rect">
            <a:avLst/>
          </a:prstGeom>
        </p:spPr>
      </p:pic>
    </p:spTree>
    <p:extLst>
      <p:ext uri="{BB962C8B-B14F-4D97-AF65-F5344CB8AC3E}">
        <p14:creationId xmlns:p14="http://schemas.microsoft.com/office/powerpoint/2010/main" val="2719411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2109" y="2385637"/>
            <a:ext cx="8627782" cy="2086725"/>
          </a:xfrm>
        </p:spPr>
        <p:txBody>
          <a:bodyPr/>
          <a:lstStyle/>
          <a:p>
            <a:r>
              <a:rPr lang="en-IN" sz="7200" u="sng" dirty="0">
                <a:latin typeface="Arial Black" panose="020B0A04020102020204" pitchFamily="34" charset="0"/>
              </a:rPr>
              <a:t>Courses</a:t>
            </a:r>
            <a:r>
              <a:rPr lang="en-IN" sz="7200" dirty="0">
                <a:latin typeface="Arial Black" panose="020B0A04020102020204" pitchFamily="34" charset="0"/>
              </a:rPr>
              <a:t>   </a:t>
            </a:r>
            <a:r>
              <a:rPr lang="en-IN" sz="7200" u="sng" dirty="0">
                <a:latin typeface="Arial Black" panose="020B0A04020102020204" pitchFamily="34" charset="0"/>
              </a:rPr>
              <a:t>and</a:t>
            </a:r>
            <a:br>
              <a:rPr lang="en-IN" sz="7200" u="sng" dirty="0">
                <a:latin typeface="Arial Black" panose="020B0A04020102020204" pitchFamily="34" charset="0"/>
              </a:rPr>
            </a:br>
            <a:r>
              <a:rPr lang="en-IN" sz="7200" u="sng" dirty="0">
                <a:latin typeface="Arial Black" panose="020B0A04020102020204" pitchFamily="34" charset="0"/>
              </a:rPr>
              <a:t>Certifications</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27</a:t>
            </a:fld>
            <a:endParaRPr lang="en-US" noProof="0" dirty="0"/>
          </a:p>
        </p:txBody>
      </p:sp>
    </p:spTree>
    <p:extLst>
      <p:ext uri="{BB962C8B-B14F-4D97-AF65-F5344CB8AC3E}">
        <p14:creationId xmlns:p14="http://schemas.microsoft.com/office/powerpoint/2010/main" val="374962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28</a:t>
            </a:fld>
            <a:endParaRPr lang="en-US" noProof="0" dirty="0"/>
          </a:p>
        </p:txBody>
      </p:sp>
      <p:pic>
        <p:nvPicPr>
          <p:cNvPr id="5" name="Picture 4" descr="A certificate of course completion">
            <a:extLst>
              <a:ext uri="{FF2B5EF4-FFF2-40B4-BE49-F238E27FC236}">
                <a16:creationId xmlns:a16="http://schemas.microsoft.com/office/drawing/2014/main" id="{48205724-6494-9676-9668-910C4967DEB6}"/>
              </a:ext>
            </a:extLst>
          </p:cNvPr>
          <p:cNvPicPr>
            <a:picLocks noChangeAspect="1"/>
          </p:cNvPicPr>
          <p:nvPr/>
        </p:nvPicPr>
        <p:blipFill>
          <a:blip r:embed="rId2"/>
          <a:stretch>
            <a:fillRect/>
          </a:stretch>
        </p:blipFill>
        <p:spPr>
          <a:xfrm>
            <a:off x="1249532" y="137302"/>
            <a:ext cx="9692935" cy="6601326"/>
          </a:xfrm>
          <a:prstGeom prst="rect">
            <a:avLst/>
          </a:prstGeom>
        </p:spPr>
      </p:pic>
    </p:spTree>
    <p:extLst>
      <p:ext uri="{BB962C8B-B14F-4D97-AF65-F5344CB8AC3E}">
        <p14:creationId xmlns:p14="http://schemas.microsoft.com/office/powerpoint/2010/main" val="2346046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CA278-4C49-6612-C13D-31A95F099D11}"/>
              </a:ext>
            </a:extLst>
          </p:cNvPr>
          <p:cNvSpPr>
            <a:spLocks noGrp="1"/>
          </p:cNvSpPr>
          <p:nvPr>
            <p:ph type="sldNum" sz="quarter" idx="12"/>
          </p:nvPr>
        </p:nvSpPr>
        <p:spPr/>
        <p:txBody>
          <a:bodyPr/>
          <a:lstStyle/>
          <a:p>
            <a:fld id="{C263D6C4-4840-40CC-AC84-17E24B3B7BDE}" type="slidenum">
              <a:rPr lang="en-US" noProof="0" smtClean="0"/>
              <a:pPr/>
              <a:t>29</a:t>
            </a:fld>
            <a:endParaRPr lang="en-US" noProof="0" dirty="0"/>
          </a:p>
        </p:txBody>
      </p:sp>
      <p:pic>
        <p:nvPicPr>
          <p:cNvPr id="5" name="Picture 4">
            <a:extLst>
              <a:ext uri="{FF2B5EF4-FFF2-40B4-BE49-F238E27FC236}">
                <a16:creationId xmlns:a16="http://schemas.microsoft.com/office/drawing/2014/main" id="{08A8CB5C-BD43-53CA-0EFD-14B3FB40F795}"/>
              </a:ext>
            </a:extLst>
          </p:cNvPr>
          <p:cNvPicPr>
            <a:picLocks noChangeAspect="1"/>
          </p:cNvPicPr>
          <p:nvPr/>
        </p:nvPicPr>
        <p:blipFill>
          <a:blip r:embed="rId2"/>
          <a:stretch>
            <a:fillRect/>
          </a:stretch>
        </p:blipFill>
        <p:spPr>
          <a:xfrm>
            <a:off x="1242859" y="17930"/>
            <a:ext cx="9706282" cy="6858000"/>
          </a:xfrm>
          <a:prstGeom prst="rect">
            <a:avLst/>
          </a:prstGeom>
        </p:spPr>
      </p:pic>
    </p:spTree>
    <p:extLst>
      <p:ext uri="{BB962C8B-B14F-4D97-AF65-F5344CB8AC3E}">
        <p14:creationId xmlns:p14="http://schemas.microsoft.com/office/powerpoint/2010/main" val="1982958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79B88-D43C-4A31-9A52-3498E9430782}"/>
              </a:ext>
            </a:extLst>
          </p:cNvPr>
          <p:cNvSpPr>
            <a:spLocks noGrp="1"/>
          </p:cNvSpPr>
          <p:nvPr>
            <p:ph type="title"/>
          </p:nvPr>
        </p:nvSpPr>
        <p:spPr>
          <a:xfrm>
            <a:off x="3673856" y="679604"/>
            <a:ext cx="7781544" cy="859055"/>
          </a:xfrm>
        </p:spPr>
        <p:txBody>
          <a:bodyPr/>
          <a:lstStyle/>
          <a:p>
            <a:r>
              <a:rPr lang="en-US" dirty="0"/>
              <a:t>About Me</a:t>
            </a:r>
          </a:p>
        </p:txBody>
      </p:sp>
      <p:sp>
        <p:nvSpPr>
          <p:cNvPr id="5" name="Text Placeholder 4">
            <a:extLst>
              <a:ext uri="{FF2B5EF4-FFF2-40B4-BE49-F238E27FC236}">
                <a16:creationId xmlns:a16="http://schemas.microsoft.com/office/drawing/2014/main" id="{DCDDBE65-9AB1-4989-AF86-726591A6A128}"/>
              </a:ext>
            </a:extLst>
          </p:cNvPr>
          <p:cNvSpPr>
            <a:spLocks noGrp="1"/>
          </p:cNvSpPr>
          <p:nvPr>
            <p:ph type="body" idx="1"/>
          </p:nvPr>
        </p:nvSpPr>
        <p:spPr>
          <a:xfrm>
            <a:off x="715913" y="1753423"/>
            <a:ext cx="10739487" cy="4424973"/>
          </a:xfrm>
        </p:spPr>
        <p:txBody>
          <a:bodyPr>
            <a:normAutofit/>
          </a:bodyPr>
          <a:lstStyle/>
          <a:p>
            <a:pPr lvl="0"/>
            <a:r>
              <a:rPr lang="en-US" sz="1800" dirty="0">
                <a:solidFill>
                  <a:schemeClr val="bg1"/>
                </a:solidFill>
              </a:rPr>
              <a:t>I am </a:t>
            </a:r>
            <a:r>
              <a:rPr lang="en-US" sz="1800" b="1" dirty="0">
                <a:solidFill>
                  <a:schemeClr val="bg1"/>
                </a:solidFill>
              </a:rPr>
              <a:t>K Phanindhar Reddy</a:t>
            </a:r>
            <a:r>
              <a:rPr lang="en-US" sz="1800" dirty="0">
                <a:solidFill>
                  <a:schemeClr val="bg1"/>
                </a:solidFill>
              </a:rPr>
              <a:t>, currently pursuing my </a:t>
            </a:r>
            <a:r>
              <a:rPr lang="en-US" sz="1800" b="1" dirty="0">
                <a:solidFill>
                  <a:schemeClr val="bg1"/>
                </a:solidFill>
              </a:rPr>
              <a:t>Bachelor's degree </a:t>
            </a:r>
            <a:r>
              <a:rPr lang="en-US" sz="1800" dirty="0">
                <a:solidFill>
                  <a:schemeClr val="bg1"/>
                </a:solidFill>
              </a:rPr>
              <a:t>in </a:t>
            </a:r>
            <a:r>
              <a:rPr lang="en-US" sz="1800" b="1" dirty="0">
                <a:solidFill>
                  <a:schemeClr val="bg1"/>
                </a:solidFill>
              </a:rPr>
              <a:t>Computer Science and Engineering specialization in Cyber Security and Digital Forensics from VIT Bhopal University.</a:t>
            </a:r>
            <a:endParaRPr lang="en-IN" sz="1800" b="1" dirty="0">
              <a:solidFill>
                <a:schemeClr val="bg1"/>
              </a:solidFill>
            </a:endParaRPr>
          </a:p>
          <a:p>
            <a:r>
              <a:rPr lang="en-US" sz="1800" dirty="0">
                <a:solidFill>
                  <a:schemeClr val="bg1"/>
                </a:solidFill>
              </a:rPr>
              <a:t>	</a:t>
            </a:r>
            <a:endParaRPr lang="en-IN" sz="1800" dirty="0">
              <a:solidFill>
                <a:schemeClr val="bg1"/>
              </a:solidFill>
            </a:endParaRPr>
          </a:p>
          <a:p>
            <a:pPr lvl="0"/>
            <a:r>
              <a:rPr lang="en-US" sz="1800" dirty="0">
                <a:solidFill>
                  <a:schemeClr val="bg1"/>
                </a:solidFill>
              </a:rPr>
              <a:t>To build a dynamic career in the field of </a:t>
            </a:r>
            <a:r>
              <a:rPr lang="en-US" sz="1800" dirty="0" err="1">
                <a:solidFill>
                  <a:schemeClr val="bg1"/>
                </a:solidFill>
              </a:rPr>
              <a:t>cybersecurity,and</a:t>
            </a:r>
            <a:r>
              <a:rPr lang="en-US" sz="1800" dirty="0">
                <a:solidFill>
                  <a:schemeClr val="bg1"/>
                </a:solidFill>
              </a:rPr>
              <a:t> to contribute to the security and integrity of digital systems of an organization while continuously expanding my knowledge.</a:t>
            </a:r>
            <a:endParaRPr lang="en-IN" sz="1800" dirty="0">
              <a:solidFill>
                <a:schemeClr val="bg1"/>
              </a:solidFill>
            </a:endParaRPr>
          </a:p>
          <a:p>
            <a:r>
              <a:rPr lang="en-US" sz="1800" dirty="0">
                <a:solidFill>
                  <a:schemeClr val="bg1"/>
                </a:solidFill>
              </a:rPr>
              <a:t> </a:t>
            </a:r>
            <a:endParaRPr lang="en-IN" sz="1800" dirty="0">
              <a:solidFill>
                <a:schemeClr val="bg1"/>
              </a:solidFill>
            </a:endParaRPr>
          </a:p>
          <a:p>
            <a:pPr lvl="0"/>
            <a:r>
              <a:rPr lang="en-US" sz="1800" dirty="0">
                <a:solidFill>
                  <a:schemeClr val="bg1"/>
                </a:solidFill>
              </a:rPr>
              <a:t>Keen interest in Cricket, Volley Ball, Reading Articles and Writing Blogs in Medium related to Cyber Security, Prompt Engineering, Bug Hunting, Reading Novels.</a:t>
            </a:r>
            <a:endParaRPr lang="en-IN" sz="1800" dirty="0">
              <a:solidFill>
                <a:schemeClr val="bg1"/>
              </a:solidFill>
            </a:endParaRPr>
          </a:p>
          <a:p>
            <a:r>
              <a:rPr lang="en-US" sz="1800" dirty="0">
                <a:solidFill>
                  <a:schemeClr val="bg1"/>
                </a:solidFill>
              </a:rPr>
              <a:t> </a:t>
            </a:r>
            <a:endParaRPr lang="en-IN" sz="1800" dirty="0">
              <a:solidFill>
                <a:schemeClr val="bg1"/>
              </a:solidFill>
            </a:endParaRPr>
          </a:p>
          <a:p>
            <a:pPr lvl="0"/>
            <a:r>
              <a:rPr lang="en-US" sz="1800" dirty="0">
                <a:solidFill>
                  <a:schemeClr val="bg1"/>
                </a:solidFill>
              </a:rPr>
              <a:t>I have done an internship from </a:t>
            </a:r>
            <a:r>
              <a:rPr lang="en-US" sz="1800" b="1" dirty="0">
                <a:solidFill>
                  <a:schemeClr val="bg1"/>
                </a:solidFill>
              </a:rPr>
              <a:t>CYBERSEC INFOTECH </a:t>
            </a:r>
            <a:r>
              <a:rPr lang="en-US" sz="1800" dirty="0">
                <a:solidFill>
                  <a:schemeClr val="bg1"/>
                </a:solidFill>
              </a:rPr>
              <a:t>and Gained hands-on experience in ethical hacking and penetration testing.</a:t>
            </a:r>
            <a:endParaRPr lang="en-US" b="1" dirty="0"/>
          </a:p>
        </p:txBody>
      </p:sp>
      <p:sp>
        <p:nvSpPr>
          <p:cNvPr id="2" name="Slide Number Placeholder 1">
            <a:extLst>
              <a:ext uri="{FF2B5EF4-FFF2-40B4-BE49-F238E27FC236}">
                <a16:creationId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23FB7B-F037-3228-6388-94EC6D31B81C}"/>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pic>
        <p:nvPicPr>
          <p:cNvPr id="5" name="Picture 4">
            <a:extLst>
              <a:ext uri="{FF2B5EF4-FFF2-40B4-BE49-F238E27FC236}">
                <a16:creationId xmlns:a16="http://schemas.microsoft.com/office/drawing/2014/main" id="{CC50B218-7A37-3C27-BA4D-8C0740E202D3}"/>
              </a:ext>
            </a:extLst>
          </p:cNvPr>
          <p:cNvPicPr>
            <a:picLocks noChangeAspect="1"/>
          </p:cNvPicPr>
          <p:nvPr/>
        </p:nvPicPr>
        <p:blipFill>
          <a:blip r:embed="rId2"/>
          <a:stretch>
            <a:fillRect/>
          </a:stretch>
        </p:blipFill>
        <p:spPr>
          <a:xfrm>
            <a:off x="1601953" y="251158"/>
            <a:ext cx="8988093" cy="6355683"/>
          </a:xfrm>
          <a:prstGeom prst="rect">
            <a:avLst/>
          </a:prstGeom>
        </p:spPr>
      </p:pic>
    </p:spTree>
    <p:extLst>
      <p:ext uri="{BB962C8B-B14F-4D97-AF65-F5344CB8AC3E}">
        <p14:creationId xmlns:p14="http://schemas.microsoft.com/office/powerpoint/2010/main" val="1140641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9C909B-D39F-8CAD-30DD-62EE3284C0E5}"/>
              </a:ext>
            </a:extLst>
          </p:cNvPr>
          <p:cNvSpPr>
            <a:spLocks noGrp="1"/>
          </p:cNvSpPr>
          <p:nvPr>
            <p:ph type="sldNum" sz="quarter" idx="12"/>
          </p:nvPr>
        </p:nvSpPr>
        <p:spPr/>
        <p:txBody>
          <a:bodyPr/>
          <a:lstStyle/>
          <a:p>
            <a:fld id="{C263D6C4-4840-40CC-AC84-17E24B3B7BDE}" type="slidenum">
              <a:rPr lang="en-US" noProof="0" smtClean="0"/>
              <a:pPr/>
              <a:t>31</a:t>
            </a:fld>
            <a:endParaRPr lang="en-US" noProof="0" dirty="0"/>
          </a:p>
        </p:txBody>
      </p:sp>
      <p:pic>
        <p:nvPicPr>
          <p:cNvPr id="5" name="Picture 4">
            <a:extLst>
              <a:ext uri="{FF2B5EF4-FFF2-40B4-BE49-F238E27FC236}">
                <a16:creationId xmlns:a16="http://schemas.microsoft.com/office/drawing/2014/main" id="{20DB50B6-5217-9FE1-8955-D929FB0E1F76}"/>
              </a:ext>
            </a:extLst>
          </p:cNvPr>
          <p:cNvPicPr>
            <a:picLocks noChangeAspect="1"/>
          </p:cNvPicPr>
          <p:nvPr/>
        </p:nvPicPr>
        <p:blipFill rotWithShape="1">
          <a:blip r:embed="rId2"/>
          <a:srcRect l="10940" t="2593" r="11421" b="3791"/>
          <a:stretch/>
        </p:blipFill>
        <p:spPr>
          <a:xfrm>
            <a:off x="1748117" y="218888"/>
            <a:ext cx="8695765" cy="6420224"/>
          </a:xfrm>
          <a:prstGeom prst="rect">
            <a:avLst/>
          </a:prstGeom>
        </p:spPr>
      </p:pic>
    </p:spTree>
    <p:extLst>
      <p:ext uri="{BB962C8B-B14F-4D97-AF65-F5344CB8AC3E}">
        <p14:creationId xmlns:p14="http://schemas.microsoft.com/office/powerpoint/2010/main" val="1866488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02BAC4-7A4C-01EE-F56C-186D83149D5E}"/>
              </a:ext>
            </a:extLst>
          </p:cNvPr>
          <p:cNvSpPr>
            <a:spLocks noGrp="1"/>
          </p:cNvSpPr>
          <p:nvPr>
            <p:ph type="sldNum" sz="quarter" idx="12"/>
          </p:nvPr>
        </p:nvSpPr>
        <p:spPr/>
        <p:txBody>
          <a:bodyPr/>
          <a:lstStyle/>
          <a:p>
            <a:fld id="{C263D6C4-4840-40CC-AC84-17E24B3B7BDE}" type="slidenum">
              <a:rPr lang="en-US" noProof="0" smtClean="0"/>
              <a:pPr/>
              <a:t>32</a:t>
            </a:fld>
            <a:endParaRPr lang="en-US" noProof="0" dirty="0"/>
          </a:p>
        </p:txBody>
      </p:sp>
      <p:pic>
        <p:nvPicPr>
          <p:cNvPr id="5" name="Picture 4">
            <a:extLst>
              <a:ext uri="{FF2B5EF4-FFF2-40B4-BE49-F238E27FC236}">
                <a16:creationId xmlns:a16="http://schemas.microsoft.com/office/drawing/2014/main" id="{B418CAB4-753E-1724-1474-91CF65A24812}"/>
              </a:ext>
            </a:extLst>
          </p:cNvPr>
          <p:cNvPicPr>
            <a:picLocks noChangeAspect="1"/>
          </p:cNvPicPr>
          <p:nvPr/>
        </p:nvPicPr>
        <p:blipFill>
          <a:blip r:embed="rId2"/>
          <a:stretch>
            <a:fillRect/>
          </a:stretch>
        </p:blipFill>
        <p:spPr>
          <a:xfrm>
            <a:off x="1242859" y="0"/>
            <a:ext cx="9706282" cy="6858000"/>
          </a:xfrm>
          <a:prstGeom prst="rect">
            <a:avLst/>
          </a:prstGeom>
        </p:spPr>
      </p:pic>
    </p:spTree>
    <p:extLst>
      <p:ext uri="{BB962C8B-B14F-4D97-AF65-F5344CB8AC3E}">
        <p14:creationId xmlns:p14="http://schemas.microsoft.com/office/powerpoint/2010/main" val="2679260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6B470F-DE38-4E53-D209-99666B56B91C}"/>
              </a:ext>
            </a:extLst>
          </p:cNvPr>
          <p:cNvSpPr>
            <a:spLocks noGrp="1"/>
          </p:cNvSpPr>
          <p:nvPr>
            <p:ph type="sldNum" sz="quarter" idx="12"/>
          </p:nvPr>
        </p:nvSpPr>
        <p:spPr/>
        <p:txBody>
          <a:bodyPr/>
          <a:lstStyle/>
          <a:p>
            <a:fld id="{C263D6C4-4840-40CC-AC84-17E24B3B7BDE}" type="slidenum">
              <a:rPr lang="en-US" noProof="0" smtClean="0"/>
              <a:pPr/>
              <a:t>33</a:t>
            </a:fld>
            <a:endParaRPr lang="en-US" noProof="0" dirty="0"/>
          </a:p>
        </p:txBody>
      </p:sp>
      <p:pic>
        <p:nvPicPr>
          <p:cNvPr id="5" name="Picture 4">
            <a:extLst>
              <a:ext uri="{FF2B5EF4-FFF2-40B4-BE49-F238E27FC236}">
                <a16:creationId xmlns:a16="http://schemas.microsoft.com/office/drawing/2014/main" id="{CFC79883-D3DE-30D3-0421-F2D096316263}"/>
              </a:ext>
            </a:extLst>
          </p:cNvPr>
          <p:cNvPicPr>
            <a:picLocks noChangeAspect="1"/>
          </p:cNvPicPr>
          <p:nvPr/>
        </p:nvPicPr>
        <p:blipFill>
          <a:blip r:embed="rId2"/>
          <a:stretch>
            <a:fillRect/>
          </a:stretch>
        </p:blipFill>
        <p:spPr>
          <a:xfrm>
            <a:off x="1242859" y="0"/>
            <a:ext cx="9706282" cy="6858000"/>
          </a:xfrm>
          <a:prstGeom prst="rect">
            <a:avLst/>
          </a:prstGeom>
        </p:spPr>
      </p:pic>
    </p:spTree>
    <p:extLst>
      <p:ext uri="{BB962C8B-B14F-4D97-AF65-F5344CB8AC3E}">
        <p14:creationId xmlns:p14="http://schemas.microsoft.com/office/powerpoint/2010/main" val="2121599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7CA5AA-5BBE-CE51-01EA-5CCC6F4A70DC}"/>
              </a:ext>
            </a:extLst>
          </p:cNvPr>
          <p:cNvSpPr>
            <a:spLocks noGrp="1"/>
          </p:cNvSpPr>
          <p:nvPr>
            <p:ph type="sldNum" sz="quarter" idx="12"/>
          </p:nvPr>
        </p:nvSpPr>
        <p:spPr/>
        <p:txBody>
          <a:bodyPr/>
          <a:lstStyle/>
          <a:p>
            <a:fld id="{C263D6C4-4840-40CC-AC84-17E24B3B7BDE}" type="slidenum">
              <a:rPr lang="en-US" noProof="0" smtClean="0"/>
              <a:pPr/>
              <a:t>34</a:t>
            </a:fld>
            <a:endParaRPr lang="en-US" noProof="0" dirty="0"/>
          </a:p>
        </p:txBody>
      </p:sp>
      <p:pic>
        <p:nvPicPr>
          <p:cNvPr id="5" name="Picture 4">
            <a:extLst>
              <a:ext uri="{FF2B5EF4-FFF2-40B4-BE49-F238E27FC236}">
                <a16:creationId xmlns:a16="http://schemas.microsoft.com/office/drawing/2014/main" id="{89084C22-0B92-3E3C-59CB-31C0E319B998}"/>
              </a:ext>
            </a:extLst>
          </p:cNvPr>
          <p:cNvPicPr>
            <a:picLocks noChangeAspect="1"/>
          </p:cNvPicPr>
          <p:nvPr/>
        </p:nvPicPr>
        <p:blipFill rotWithShape="1">
          <a:blip r:embed="rId2"/>
          <a:srcRect b="8889"/>
          <a:stretch/>
        </p:blipFill>
        <p:spPr>
          <a:xfrm>
            <a:off x="1242859" y="304800"/>
            <a:ext cx="9706282" cy="6248400"/>
          </a:xfrm>
          <a:prstGeom prst="rect">
            <a:avLst/>
          </a:prstGeom>
        </p:spPr>
      </p:pic>
    </p:spTree>
    <p:extLst>
      <p:ext uri="{BB962C8B-B14F-4D97-AF65-F5344CB8AC3E}">
        <p14:creationId xmlns:p14="http://schemas.microsoft.com/office/powerpoint/2010/main" val="1933139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650FF9-FAF4-9282-BE89-B91D61744830}"/>
              </a:ext>
            </a:extLst>
          </p:cNvPr>
          <p:cNvSpPr>
            <a:spLocks noGrp="1"/>
          </p:cNvSpPr>
          <p:nvPr>
            <p:ph type="sldNum" sz="quarter" idx="12"/>
          </p:nvPr>
        </p:nvSpPr>
        <p:spPr/>
        <p:txBody>
          <a:bodyPr/>
          <a:lstStyle/>
          <a:p>
            <a:fld id="{C263D6C4-4840-40CC-AC84-17E24B3B7BDE}" type="slidenum">
              <a:rPr lang="en-US" noProof="0" smtClean="0"/>
              <a:pPr/>
              <a:t>35</a:t>
            </a:fld>
            <a:endParaRPr lang="en-US" noProof="0" dirty="0"/>
          </a:p>
        </p:txBody>
      </p:sp>
      <p:pic>
        <p:nvPicPr>
          <p:cNvPr id="5" name="Picture 4">
            <a:extLst>
              <a:ext uri="{FF2B5EF4-FFF2-40B4-BE49-F238E27FC236}">
                <a16:creationId xmlns:a16="http://schemas.microsoft.com/office/drawing/2014/main" id="{6CEE013B-E101-D939-8C01-EE0B97BE2615}"/>
              </a:ext>
            </a:extLst>
          </p:cNvPr>
          <p:cNvPicPr>
            <a:picLocks noChangeAspect="1"/>
          </p:cNvPicPr>
          <p:nvPr/>
        </p:nvPicPr>
        <p:blipFill>
          <a:blip r:embed="rId2"/>
          <a:stretch>
            <a:fillRect/>
          </a:stretch>
        </p:blipFill>
        <p:spPr>
          <a:xfrm>
            <a:off x="1245624" y="0"/>
            <a:ext cx="9700752" cy="6858000"/>
          </a:xfrm>
          <a:prstGeom prst="rect">
            <a:avLst/>
          </a:prstGeom>
        </p:spPr>
      </p:pic>
    </p:spTree>
    <p:extLst>
      <p:ext uri="{BB962C8B-B14F-4D97-AF65-F5344CB8AC3E}">
        <p14:creationId xmlns:p14="http://schemas.microsoft.com/office/powerpoint/2010/main" val="2094366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047" y="177800"/>
            <a:ext cx="11214100" cy="978729"/>
          </a:xfrm>
        </p:spPr>
        <p:txBody>
          <a:bodyPr/>
          <a:lstStyle/>
          <a:p>
            <a:r>
              <a:rPr lang="en-US" u="sng" dirty="0"/>
              <a:t>Position of Responsibilities </a:t>
            </a:r>
            <a:br>
              <a:rPr lang="en-US" u="sng" dirty="0"/>
            </a:br>
            <a:r>
              <a:rPr lang="en-US" sz="2800" u="sng" dirty="0"/>
              <a:t>and</a:t>
            </a:r>
            <a:r>
              <a:rPr lang="en-US" u="sng" dirty="0"/>
              <a:t> Achievements</a:t>
            </a:r>
            <a:endParaRPr lang="en-IN" u="sng"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36</a:t>
            </a:fld>
            <a:endParaRPr lang="en-US" noProof="0" dirty="0"/>
          </a:p>
        </p:txBody>
      </p:sp>
      <p:sp>
        <p:nvSpPr>
          <p:cNvPr id="6" name="Rectangle 5"/>
          <p:cNvSpPr/>
          <p:nvPr/>
        </p:nvSpPr>
        <p:spPr>
          <a:xfrm>
            <a:off x="1004047" y="1790840"/>
            <a:ext cx="11048615" cy="4062651"/>
          </a:xfrm>
          <a:prstGeom prst="rect">
            <a:avLst/>
          </a:prstGeom>
        </p:spPr>
        <p:txBody>
          <a:bodyPr wrap="square">
            <a:spAutoFit/>
          </a:bodyPr>
          <a:lstStyle/>
          <a:p>
            <a:pPr marL="285750" indent="-285750">
              <a:buFont typeface="Wingdings" panose="05000000000000000000" pitchFamily="2" charset="2"/>
              <a:buChar char="§"/>
            </a:pPr>
            <a:r>
              <a:rPr lang="en-US" sz="2000" dirty="0">
                <a:solidFill>
                  <a:schemeClr val="bg1"/>
                </a:solidFill>
              </a:rPr>
              <a:t>RED HAT Aptitude Test – India 2023.</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An active member of my college Sports Club.</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Core Member of AdVITya (Inter University Techno-cultural Festival) (Jul 22 – Aug 22). </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Winner, AdVITya Cricket tournament (Intra-University cricket match) (April 22) &amp; (April 23).</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SECOPS Certified: APPSEC Practitioner(CAP).</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SECOPS Certified: Ethical Hacking: Nmap in Depth</a:t>
            </a:r>
          </a:p>
          <a:p>
            <a:pPr marL="285750" indent="-285750">
              <a:buFont typeface="Wingdings" panose="05000000000000000000" pitchFamily="2" charset="2"/>
              <a:buChar char="§"/>
            </a:pPr>
            <a:endParaRPr lang="en-US" sz="2000" dirty="0">
              <a:solidFill>
                <a:schemeClr val="bg1"/>
              </a:solidFill>
            </a:endParaRPr>
          </a:p>
          <a:p>
            <a:pPr marL="285750" indent="-285750">
              <a:buFont typeface="Wingdings" panose="05000000000000000000" pitchFamily="2" charset="2"/>
              <a:buChar char="§"/>
            </a:pPr>
            <a:r>
              <a:rPr lang="en-US" sz="2000" dirty="0">
                <a:solidFill>
                  <a:schemeClr val="bg1"/>
                </a:solidFill>
              </a:rPr>
              <a:t>School Band Music member.</a:t>
            </a:r>
          </a:p>
        </p:txBody>
      </p:sp>
    </p:spTree>
    <p:extLst>
      <p:ext uri="{BB962C8B-B14F-4D97-AF65-F5344CB8AC3E}">
        <p14:creationId xmlns:p14="http://schemas.microsoft.com/office/powerpoint/2010/main" val="336931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747" y="363631"/>
            <a:ext cx="11214100" cy="646331"/>
          </a:xfrm>
        </p:spPr>
        <p:txBody>
          <a:bodyPr/>
          <a:lstStyle/>
          <a:p>
            <a:r>
              <a:rPr lang="en-US" sz="4000" dirty="0"/>
              <a:t>Contact Information</a:t>
            </a:r>
            <a:endParaRPr lang="en-IN" sz="4000" dirty="0"/>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37</a:t>
            </a:fld>
            <a:endParaRPr lang="en-US" noProof="0" dirty="0"/>
          </a:p>
        </p:txBody>
      </p:sp>
      <p:sp>
        <p:nvSpPr>
          <p:cNvPr id="4" name="Rectangle 3">
            <a:hlinkClick r:id="rId2"/>
          </p:cNvPr>
          <p:cNvSpPr/>
          <p:nvPr/>
        </p:nvSpPr>
        <p:spPr>
          <a:xfrm>
            <a:off x="1143747" y="2644170"/>
            <a:ext cx="10224686" cy="1569660"/>
          </a:xfrm>
          <a:prstGeom prst="rect">
            <a:avLst/>
          </a:prstGeom>
        </p:spPr>
        <p:txBody>
          <a:bodyPr wrap="square">
            <a:spAutoFit/>
          </a:bodyPr>
          <a:lstStyle/>
          <a:p>
            <a:r>
              <a:rPr lang="en-IN" sz="2400" dirty="0">
                <a:solidFill>
                  <a:srgbClr val="FFFFFF"/>
                </a:solidFill>
                <a:latin typeface="Georgia" panose="02040502050405020303" pitchFamily="18" charset="0"/>
              </a:rPr>
              <a:t>Contact no : </a:t>
            </a:r>
            <a:r>
              <a:rPr lang="en-IN" sz="2400" dirty="0">
                <a:solidFill>
                  <a:srgbClr val="FFFFFF"/>
                </a:solidFill>
                <a:latin typeface="Aptos Display" panose="020B0004020202020204" pitchFamily="34" charset="0"/>
              </a:rPr>
              <a:t>9392309778 </a:t>
            </a:r>
          </a:p>
          <a:p>
            <a:r>
              <a:rPr lang="en-IN" sz="2400" dirty="0">
                <a:solidFill>
                  <a:srgbClr val="FFFFFF"/>
                </a:solidFill>
                <a:latin typeface="Georgia" panose="02040502050405020303" pitchFamily="18" charset="0"/>
              </a:rPr>
              <a:t>Email id : </a:t>
            </a:r>
            <a:r>
              <a:rPr lang="en-IN" sz="2400" dirty="0">
                <a:solidFill>
                  <a:srgbClr val="FFFFFF"/>
                </a:solidFill>
                <a:latin typeface="Georgia" panose="02040502050405020303" pitchFamily="18" charset="0"/>
                <a:hlinkClick r:id="rId3"/>
              </a:rPr>
              <a:t>karnatiphanindhar2002reddy@gmail.com</a:t>
            </a:r>
            <a:endParaRPr lang="en-IN" sz="2400" dirty="0">
              <a:solidFill>
                <a:srgbClr val="FFFFFF"/>
              </a:solidFill>
              <a:latin typeface="Georgia" panose="02040502050405020303" pitchFamily="18" charset="0"/>
            </a:endParaRPr>
          </a:p>
          <a:p>
            <a:r>
              <a:rPr lang="en-IN" sz="2400" dirty="0">
                <a:solidFill>
                  <a:srgbClr val="FFFFFF"/>
                </a:solidFill>
                <a:latin typeface="Georgia" panose="02040502050405020303" pitchFamily="18" charset="0"/>
              </a:rPr>
              <a:t>LinkedIn : </a:t>
            </a:r>
            <a:r>
              <a:rPr lang="en-IN" sz="2400" dirty="0">
                <a:solidFill>
                  <a:srgbClr val="FFFFFF"/>
                </a:solidFill>
                <a:latin typeface="Georgia" panose="02040502050405020303" pitchFamily="18" charset="0"/>
                <a:hlinkClick r:id="rId4"/>
              </a:rPr>
              <a:t>https://www.linkedin.com/in/phanindharreddykarnati/</a:t>
            </a:r>
            <a:r>
              <a:rPr lang="en-IN" sz="2400" dirty="0">
                <a:solidFill>
                  <a:srgbClr val="FFFFFF"/>
                </a:solidFill>
                <a:latin typeface="Georgia" panose="02040502050405020303" pitchFamily="18" charset="0"/>
              </a:rPr>
              <a:t> </a:t>
            </a:r>
          </a:p>
          <a:p>
            <a:r>
              <a:rPr lang="en-IN" sz="2400" dirty="0">
                <a:solidFill>
                  <a:srgbClr val="FFFFFF"/>
                </a:solidFill>
                <a:latin typeface="Georgia" panose="02040502050405020303" pitchFamily="18" charset="0"/>
              </a:rPr>
              <a:t>GitHub : </a:t>
            </a:r>
            <a:r>
              <a:rPr lang="en-IN" sz="2400" dirty="0">
                <a:solidFill>
                  <a:srgbClr val="FFFFFF"/>
                </a:solidFill>
                <a:latin typeface="Georgia" panose="02040502050405020303" pitchFamily="18" charset="0"/>
                <a:hlinkClick r:id="rId5"/>
              </a:rPr>
              <a:t>https://github.com/phani778</a:t>
            </a:r>
            <a:r>
              <a:rPr lang="en-IN" sz="2400" dirty="0">
                <a:solidFill>
                  <a:srgbClr val="FFFFFF"/>
                </a:solidFill>
                <a:latin typeface="Georgia" panose="02040502050405020303" pitchFamily="18" charset="0"/>
              </a:rPr>
              <a:t> </a:t>
            </a:r>
            <a:endParaRPr lang="en-IN" sz="2400" dirty="0"/>
          </a:p>
        </p:txBody>
      </p:sp>
    </p:spTree>
    <p:extLst>
      <p:ext uri="{BB962C8B-B14F-4D97-AF65-F5344CB8AC3E}">
        <p14:creationId xmlns:p14="http://schemas.microsoft.com/office/powerpoint/2010/main" val="2230636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5217242" y="3112008"/>
            <a:ext cx="6266547" cy="1243584"/>
          </a:xfrm>
        </p:spPr>
        <p:txBody>
          <a:bodyPr/>
          <a:lstStyle/>
          <a:p>
            <a:r>
              <a:rPr lang="en-US" sz="8800" dirty="0">
                <a:latin typeface="Algerian" panose="04020705040A02060702" pitchFamily="82" charset="0"/>
              </a:rPr>
              <a:t>Thank You</a:t>
            </a:r>
            <a:endParaRPr lang="en-GB" sz="8800" dirty="0">
              <a:latin typeface="Algerian" panose="04020705040A02060702" pitchFamily="82" charset="0"/>
            </a:endParaRPr>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2342969" y="586468"/>
            <a:ext cx="11214100" cy="535531"/>
          </a:xfrm>
        </p:spPr>
        <p:txBody>
          <a:bodyPr/>
          <a:lstStyle/>
          <a:p>
            <a:r>
              <a:rPr lang="en-US" dirty="0"/>
              <a:t>Educational Background</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499" y="1201783"/>
            <a:ext cx="11677831" cy="5656217"/>
          </a:xfrm>
        </p:spPr>
        <p:txBody>
          <a:bodyPr/>
          <a:lstStyle/>
          <a:p>
            <a:endParaRPr lang="en-US" dirty="0"/>
          </a:p>
          <a:p>
            <a:endParaRPr lang="en-US" dirty="0"/>
          </a:p>
          <a:p>
            <a:endParaRPr lang="en-US" dirty="0"/>
          </a:p>
          <a:p>
            <a:pPr marL="0" indent="0">
              <a:buNone/>
            </a:pPr>
            <a:endParaRPr lang="en-US" dirty="0"/>
          </a:p>
          <a:p>
            <a:pPr marL="0" indent="0">
              <a:buNone/>
            </a:pPr>
            <a:r>
              <a:rPr lang="en-US" dirty="0"/>
              <a:t>                      10</a:t>
            </a:r>
            <a:r>
              <a:rPr lang="en-US" baseline="30000" dirty="0"/>
              <a:t>th </a:t>
            </a:r>
            <a:r>
              <a:rPr lang="en-US" dirty="0"/>
              <a:t>: 93%                                                                                                            12</a:t>
            </a:r>
            <a:r>
              <a:rPr lang="en-US" baseline="30000" dirty="0"/>
              <a:t>th </a:t>
            </a:r>
            <a:r>
              <a:rPr lang="en-US" dirty="0"/>
              <a:t>: 94.7 CGPA</a:t>
            </a:r>
          </a:p>
          <a:p>
            <a:pPr marL="0" indent="0">
              <a:buNone/>
            </a:pPr>
            <a:r>
              <a:rPr lang="en-US" dirty="0"/>
              <a:t>        St. FRANCIS E M H School, Telangana                                                              NARAYANA Junior college, Hyderabad</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8.45 CGPA</a:t>
            </a:r>
          </a:p>
          <a:p>
            <a:pPr marL="0" indent="0">
              <a:buNone/>
            </a:pPr>
            <a:r>
              <a:rPr lang="en-US" dirty="0"/>
              <a:t>                                                                                  </a:t>
            </a:r>
            <a:r>
              <a:rPr lang="en-US" sz="1400" dirty="0"/>
              <a:t>CSE specialization in</a:t>
            </a:r>
          </a:p>
          <a:p>
            <a:pPr marL="0" indent="0">
              <a:buNone/>
            </a:pPr>
            <a:r>
              <a:rPr lang="en-US" sz="1400" dirty="0"/>
              <a:t>                                                                                   Cyber Security and Digital Forensics</a:t>
            </a:r>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4</a:t>
            </a:fld>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978" y="3770422"/>
            <a:ext cx="2778043" cy="1389021"/>
          </a:xfrm>
          <a:prstGeom prst="rect">
            <a:avLst/>
          </a:prstGeom>
        </p:spPr>
      </p:pic>
      <p:pic>
        <p:nvPicPr>
          <p:cNvPr id="3" name="Picture 2" descr="A blue text on a black background&#10;&#10;Description automatically generated">
            <a:extLst>
              <a:ext uri="{FF2B5EF4-FFF2-40B4-BE49-F238E27FC236}">
                <a16:creationId xmlns:a16="http://schemas.microsoft.com/office/drawing/2014/main" id="{133DCC1B-58EC-80D5-C153-B0B098D99758}"/>
              </a:ext>
            </a:extLst>
          </p:cNvPr>
          <p:cNvPicPr>
            <a:picLocks noChangeAspect="1"/>
          </p:cNvPicPr>
          <p:nvPr/>
        </p:nvPicPr>
        <p:blipFill>
          <a:blip r:embed="rId3"/>
          <a:stretch>
            <a:fillRect/>
          </a:stretch>
        </p:blipFill>
        <p:spPr>
          <a:xfrm>
            <a:off x="1259011" y="1356524"/>
            <a:ext cx="3047885" cy="1299590"/>
          </a:xfrm>
          <a:prstGeom prst="rect">
            <a:avLst/>
          </a:prstGeom>
        </p:spPr>
      </p:pic>
      <p:pic>
        <p:nvPicPr>
          <p:cNvPr id="5" name="Picture 4">
            <a:extLst>
              <a:ext uri="{FF2B5EF4-FFF2-40B4-BE49-F238E27FC236}">
                <a16:creationId xmlns:a16="http://schemas.microsoft.com/office/drawing/2014/main" id="{24654376-CF60-C7B0-9CE7-C40050B17FEE}"/>
              </a:ext>
            </a:extLst>
          </p:cNvPr>
          <p:cNvPicPr>
            <a:picLocks noChangeAspect="1"/>
          </p:cNvPicPr>
          <p:nvPr/>
        </p:nvPicPr>
        <p:blipFill>
          <a:blip r:embed="rId4"/>
          <a:stretch>
            <a:fillRect/>
          </a:stretch>
        </p:blipFill>
        <p:spPr>
          <a:xfrm>
            <a:off x="8318500" y="1487206"/>
            <a:ext cx="2933700" cy="1038225"/>
          </a:xfrm>
          <a:prstGeom prst="rect">
            <a:avLst/>
          </a:prstGeom>
        </p:spPr>
      </p:pic>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E00B815-B917-D1F3-1AF2-46035A216872}"/>
              </a:ext>
            </a:extLst>
          </p:cNvPr>
          <p:cNvSpPr>
            <a:spLocks noGrp="1"/>
          </p:cNvSpPr>
          <p:nvPr>
            <p:ph type="body" sz="quarter" idx="18"/>
          </p:nvPr>
        </p:nvSpPr>
        <p:spPr>
          <a:xfrm>
            <a:off x="719894" y="4240093"/>
            <a:ext cx="1776140" cy="1463040"/>
          </a:xfrm>
        </p:spPr>
        <p:txBody>
          <a:bodyPr/>
          <a:lstStyle/>
          <a:p>
            <a:r>
              <a:rPr lang="en-US" sz="2400" dirty="0"/>
              <a:t>OSINT</a:t>
            </a:r>
            <a:endParaRPr lang="en-IN" dirty="0"/>
          </a:p>
        </p:txBody>
      </p:sp>
      <p:sp>
        <p:nvSpPr>
          <p:cNvPr id="9" name="Text Placeholder 8">
            <a:extLst>
              <a:ext uri="{FF2B5EF4-FFF2-40B4-BE49-F238E27FC236}">
                <a16:creationId xmlns:a16="http://schemas.microsoft.com/office/drawing/2014/main" id="{ACC8EFCC-A43E-6CBC-D78A-884CA945490D}"/>
              </a:ext>
            </a:extLst>
          </p:cNvPr>
          <p:cNvSpPr>
            <a:spLocks noGrp="1"/>
          </p:cNvSpPr>
          <p:nvPr>
            <p:ph type="body" sz="quarter" idx="19"/>
          </p:nvPr>
        </p:nvSpPr>
        <p:spPr/>
        <p:txBody>
          <a:bodyPr/>
          <a:lstStyle/>
          <a:p>
            <a:r>
              <a:rPr lang="en-US" sz="2400" dirty="0"/>
              <a:t>MySQL</a:t>
            </a:r>
            <a:endParaRPr lang="en-IN" dirty="0"/>
          </a:p>
        </p:txBody>
      </p:sp>
      <p:sp>
        <p:nvSpPr>
          <p:cNvPr id="10" name="Text Placeholder 9">
            <a:extLst>
              <a:ext uri="{FF2B5EF4-FFF2-40B4-BE49-F238E27FC236}">
                <a16:creationId xmlns:a16="http://schemas.microsoft.com/office/drawing/2014/main" id="{E48A4923-97AD-FA42-9968-600AF42EDECA}"/>
              </a:ext>
            </a:extLst>
          </p:cNvPr>
          <p:cNvSpPr>
            <a:spLocks noGrp="1"/>
          </p:cNvSpPr>
          <p:nvPr>
            <p:ph type="body" sz="quarter" idx="20"/>
          </p:nvPr>
        </p:nvSpPr>
        <p:spPr>
          <a:xfrm>
            <a:off x="2980618" y="3005142"/>
            <a:ext cx="1776140" cy="423858"/>
          </a:xfrm>
        </p:spPr>
        <p:txBody>
          <a:bodyPr/>
          <a:lstStyle/>
          <a:p>
            <a:r>
              <a:rPr lang="en-US" sz="2400" dirty="0"/>
              <a:t>Bash Script</a:t>
            </a:r>
            <a:endParaRPr lang="en-IN" sz="2400" dirty="0"/>
          </a:p>
        </p:txBody>
      </p:sp>
      <p:sp>
        <p:nvSpPr>
          <p:cNvPr id="11" name="Text Placeholder 10">
            <a:extLst>
              <a:ext uri="{FF2B5EF4-FFF2-40B4-BE49-F238E27FC236}">
                <a16:creationId xmlns:a16="http://schemas.microsoft.com/office/drawing/2014/main" id="{D1C37E61-C7E9-0E91-2A5B-71D0236F5954}"/>
              </a:ext>
            </a:extLst>
          </p:cNvPr>
          <p:cNvSpPr>
            <a:spLocks noGrp="1"/>
          </p:cNvSpPr>
          <p:nvPr>
            <p:ph type="body" sz="quarter" idx="21"/>
          </p:nvPr>
        </p:nvSpPr>
        <p:spPr/>
        <p:txBody>
          <a:bodyPr/>
          <a:lstStyle/>
          <a:p>
            <a:r>
              <a:rPr lang="en-US" sz="2400" dirty="0"/>
              <a:t>Vulnerability</a:t>
            </a:r>
          </a:p>
          <a:p>
            <a:r>
              <a:rPr lang="en-US" sz="2400" dirty="0"/>
              <a:t>Assessment</a:t>
            </a:r>
            <a:endParaRPr lang="en-IN" sz="2400" dirty="0"/>
          </a:p>
        </p:txBody>
      </p:sp>
      <p:sp>
        <p:nvSpPr>
          <p:cNvPr id="12" name="Text Placeholder 11">
            <a:extLst>
              <a:ext uri="{FF2B5EF4-FFF2-40B4-BE49-F238E27FC236}">
                <a16:creationId xmlns:a16="http://schemas.microsoft.com/office/drawing/2014/main" id="{C0E5D79A-AB98-A566-70B5-B090758C407F}"/>
              </a:ext>
            </a:extLst>
          </p:cNvPr>
          <p:cNvSpPr>
            <a:spLocks noGrp="1"/>
          </p:cNvSpPr>
          <p:nvPr>
            <p:ph type="body" sz="quarter" idx="22"/>
          </p:nvPr>
        </p:nvSpPr>
        <p:spPr/>
        <p:txBody>
          <a:bodyPr/>
          <a:lstStyle/>
          <a:p>
            <a:r>
              <a:rPr lang="en-US" sz="2400" dirty="0"/>
              <a:t>Web Application</a:t>
            </a:r>
            <a:endParaRPr lang="en-IN" sz="2400" dirty="0"/>
          </a:p>
        </p:txBody>
      </p:sp>
      <p:sp>
        <p:nvSpPr>
          <p:cNvPr id="13" name="Slide Number Placeholder 12">
            <a:extLst>
              <a:ext uri="{FF2B5EF4-FFF2-40B4-BE49-F238E27FC236}">
                <a16:creationId xmlns:a16="http://schemas.microsoft.com/office/drawing/2014/main" id="{93321BBB-5BF8-A4A2-7B64-7F8D8E3AE531}"/>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14" name="Text Placeholder 7">
            <a:extLst>
              <a:ext uri="{FF2B5EF4-FFF2-40B4-BE49-F238E27FC236}">
                <a16:creationId xmlns:a16="http://schemas.microsoft.com/office/drawing/2014/main" id="{38D31E93-0927-7B2C-9513-320ED49DC5BA}"/>
              </a:ext>
            </a:extLst>
          </p:cNvPr>
          <p:cNvSpPr txBox="1">
            <a:spLocks/>
          </p:cNvSpPr>
          <p:nvPr/>
        </p:nvSpPr>
        <p:spPr>
          <a:xfrm>
            <a:off x="5207930" y="3422549"/>
            <a:ext cx="1776140" cy="423859"/>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Linux</a:t>
            </a:r>
            <a:endParaRPr lang="en-IN" sz="2800" dirty="0"/>
          </a:p>
        </p:txBody>
      </p:sp>
      <p:sp>
        <p:nvSpPr>
          <p:cNvPr id="15" name="Text Placeholder 7">
            <a:extLst>
              <a:ext uri="{FF2B5EF4-FFF2-40B4-BE49-F238E27FC236}">
                <a16:creationId xmlns:a16="http://schemas.microsoft.com/office/drawing/2014/main" id="{783FA0A5-5ACF-3F10-A2AC-63943FB0C909}"/>
              </a:ext>
            </a:extLst>
          </p:cNvPr>
          <p:cNvSpPr txBox="1">
            <a:spLocks/>
          </p:cNvSpPr>
          <p:nvPr/>
        </p:nvSpPr>
        <p:spPr>
          <a:xfrm>
            <a:off x="736600" y="3005142"/>
            <a:ext cx="1776140" cy="423858"/>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JavaScript</a:t>
            </a:r>
            <a:endParaRPr lang="en-IN" dirty="0"/>
          </a:p>
        </p:txBody>
      </p:sp>
      <p:sp>
        <p:nvSpPr>
          <p:cNvPr id="16" name="Text Placeholder 7">
            <a:extLst>
              <a:ext uri="{FF2B5EF4-FFF2-40B4-BE49-F238E27FC236}">
                <a16:creationId xmlns:a16="http://schemas.microsoft.com/office/drawing/2014/main" id="{D25B9BF2-387B-3727-6D33-0129F2050CFB}"/>
              </a:ext>
            </a:extLst>
          </p:cNvPr>
          <p:cNvSpPr txBox="1">
            <a:spLocks/>
          </p:cNvSpPr>
          <p:nvPr/>
        </p:nvSpPr>
        <p:spPr>
          <a:xfrm>
            <a:off x="7435242" y="2998691"/>
            <a:ext cx="1776140" cy="423858"/>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Python</a:t>
            </a:r>
            <a:endParaRPr lang="en-IN" dirty="0"/>
          </a:p>
        </p:txBody>
      </p:sp>
      <p:sp>
        <p:nvSpPr>
          <p:cNvPr id="18" name="Text Placeholder 7">
            <a:extLst>
              <a:ext uri="{FF2B5EF4-FFF2-40B4-BE49-F238E27FC236}">
                <a16:creationId xmlns:a16="http://schemas.microsoft.com/office/drawing/2014/main" id="{1DA0D5A8-D077-EBF5-130E-9D88B4F8AB5E}"/>
              </a:ext>
            </a:extLst>
          </p:cNvPr>
          <p:cNvSpPr txBox="1">
            <a:spLocks/>
          </p:cNvSpPr>
          <p:nvPr/>
        </p:nvSpPr>
        <p:spPr>
          <a:xfrm>
            <a:off x="9679260" y="2698377"/>
            <a:ext cx="1776140" cy="773478"/>
          </a:xfrm>
          <a:prstGeom prst="rect">
            <a:avLst/>
          </a:prstGeom>
        </p:spPr>
        <p:txBody>
          <a:bodyPr vert="horz" lIns="0" tIns="0" rIns="0" bIns="0" rtlCol="0">
            <a:noAutofit/>
          </a:bodyPr>
          <a:lstStyle>
            <a:lvl1pPr marL="0" indent="0" algn="ctr" defTabSz="914400" rtl="0" eaLnBrk="1" latinLnBrk="0" hangingPunct="1">
              <a:lnSpc>
                <a:spcPct val="100000"/>
              </a:lnSpc>
              <a:spcBef>
                <a:spcPts val="600"/>
              </a:spcBef>
              <a:spcAft>
                <a:spcPts val="4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Penetration Testing</a:t>
            </a:r>
            <a:endParaRPr lang="en-IN" sz="2400" dirty="0"/>
          </a:p>
        </p:txBody>
      </p:sp>
      <p:sp>
        <p:nvSpPr>
          <p:cNvPr id="19" name="Title 3">
            <a:extLst>
              <a:ext uri="{FF2B5EF4-FFF2-40B4-BE49-F238E27FC236}">
                <a16:creationId xmlns:a16="http://schemas.microsoft.com/office/drawing/2014/main" id="{8EC75B42-E269-AC34-C555-22A9B7FDE6FB}"/>
              </a:ext>
            </a:extLst>
          </p:cNvPr>
          <p:cNvSpPr txBox="1">
            <a:spLocks/>
          </p:cNvSpPr>
          <p:nvPr/>
        </p:nvSpPr>
        <p:spPr>
          <a:xfrm>
            <a:off x="1988687" y="385229"/>
            <a:ext cx="3726589" cy="6463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4000" dirty="0"/>
              <a:t>Technical Skills</a:t>
            </a:r>
          </a:p>
        </p:txBody>
      </p:sp>
    </p:spTree>
    <p:extLst>
      <p:ext uri="{BB962C8B-B14F-4D97-AF65-F5344CB8AC3E}">
        <p14:creationId xmlns:p14="http://schemas.microsoft.com/office/powerpoint/2010/main" val="1934444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a:xfrm>
            <a:off x="536847" y="388776"/>
            <a:ext cx="11214100" cy="646331"/>
          </a:xfrm>
        </p:spPr>
        <p:txBody>
          <a:bodyPr/>
          <a:lstStyle/>
          <a:p>
            <a:r>
              <a:rPr lang="en-US" sz="4000" dirty="0"/>
              <a:t>My Projects</a:t>
            </a:r>
          </a:p>
        </p:txBody>
      </p:sp>
      <p:sp>
        <p:nvSpPr>
          <p:cNvPr id="19" name="Text Placeholder 18">
            <a:extLst>
              <a:ext uri="{FF2B5EF4-FFF2-40B4-BE49-F238E27FC236}">
                <a16:creationId xmlns:a16="http://schemas.microsoft.com/office/drawing/2014/main" id="{782206B1-586F-4254-9B36-D06C4E294ACF}"/>
              </a:ext>
            </a:extLst>
          </p:cNvPr>
          <p:cNvSpPr>
            <a:spLocks noGrp="1"/>
          </p:cNvSpPr>
          <p:nvPr>
            <p:ph type="body" sz="quarter" idx="18"/>
          </p:nvPr>
        </p:nvSpPr>
        <p:spPr>
          <a:xfrm>
            <a:off x="95794" y="1376998"/>
            <a:ext cx="12096206" cy="5120639"/>
          </a:xfrm>
        </p:spPr>
        <p:txBody>
          <a:bodyPr/>
          <a:lstStyle/>
          <a:p>
            <a:endParaRPr lang="en-US" dirty="0"/>
          </a:p>
          <a:p>
            <a:endParaRPr lang="en-US" dirty="0"/>
          </a:p>
          <a:p>
            <a:endParaRPr lang="en-US" dirty="0"/>
          </a:p>
          <a:p>
            <a:r>
              <a:rPr lang="en-US" dirty="0">
                <a:solidFill>
                  <a:schemeClr val="tx1"/>
                </a:solidFill>
              </a:rPr>
              <a:t>      </a:t>
            </a:r>
            <a:r>
              <a:rPr lang="en-US" dirty="0"/>
              <a:t>Research and Analysis on                                Fake Image Manipulation Detection                          Third Party Risks and Security Management</a:t>
            </a:r>
          </a:p>
          <a:p>
            <a:r>
              <a:rPr lang="en-US" dirty="0"/>
              <a:t>       Mobile Security Threats                                            using Neural Networks                                                                                                                                                  </a:t>
            </a:r>
          </a:p>
          <a:p>
            <a:r>
              <a:rPr lang="en-US" dirty="0"/>
              <a:t>                                                                                                                                            </a:t>
            </a:r>
          </a:p>
          <a:p>
            <a:endParaRPr lang="en-US" dirty="0"/>
          </a:p>
          <a:p>
            <a:endParaRPr lang="en-US" dirty="0"/>
          </a:p>
          <a:p>
            <a:endParaRPr lang="en-US" dirty="0"/>
          </a:p>
          <a:p>
            <a:endParaRPr lang="en-US" dirty="0"/>
          </a:p>
          <a:p>
            <a:endParaRPr lang="en-US" dirty="0"/>
          </a:p>
          <a:p>
            <a:endParaRPr lang="en-US" dirty="0"/>
          </a:p>
          <a:p>
            <a:r>
              <a:rPr lang="en-US" dirty="0"/>
              <a:t>                               Research on Cyber Attacks and Mitigation Strategies                       </a:t>
            </a:r>
            <a:r>
              <a:rPr lang="en-IN" dirty="0"/>
              <a:t>DUAL LOCK DOOR SYSTEM </a:t>
            </a:r>
            <a:r>
              <a:rPr lang="en-US" dirty="0"/>
              <a:t>(EPICS)</a:t>
            </a:r>
          </a:p>
        </p:txBody>
      </p:sp>
      <p:sp>
        <p:nvSpPr>
          <p:cNvPr id="2" name="Slide Number Placeholder 1">
            <a:extLst>
              <a:ext uri="{FF2B5EF4-FFF2-40B4-BE49-F238E27FC236}">
                <a16:creationId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
        <p:nvSpPr>
          <p:cNvPr id="5" name="Left-Right Arrow 4"/>
          <p:cNvSpPr/>
          <p:nvPr/>
        </p:nvSpPr>
        <p:spPr>
          <a:xfrm>
            <a:off x="553623" y="3419317"/>
            <a:ext cx="10995851" cy="426720"/>
          </a:xfrm>
          <a:custGeom>
            <a:avLst/>
            <a:gdLst>
              <a:gd name="connsiteX0" fmla="*/ 0 w 11408228"/>
              <a:gd name="connsiteY0" fmla="*/ 213360 h 426720"/>
              <a:gd name="connsiteX1" fmla="*/ 213360 w 11408228"/>
              <a:gd name="connsiteY1" fmla="*/ 0 h 426720"/>
              <a:gd name="connsiteX2" fmla="*/ 213360 w 11408228"/>
              <a:gd name="connsiteY2" fmla="*/ 106680 h 426720"/>
              <a:gd name="connsiteX3" fmla="*/ 11194868 w 11408228"/>
              <a:gd name="connsiteY3" fmla="*/ 106680 h 426720"/>
              <a:gd name="connsiteX4" fmla="*/ 11194868 w 11408228"/>
              <a:gd name="connsiteY4" fmla="*/ 0 h 426720"/>
              <a:gd name="connsiteX5" fmla="*/ 11408228 w 11408228"/>
              <a:gd name="connsiteY5" fmla="*/ 213360 h 426720"/>
              <a:gd name="connsiteX6" fmla="*/ 11194868 w 11408228"/>
              <a:gd name="connsiteY6" fmla="*/ 426720 h 426720"/>
              <a:gd name="connsiteX7" fmla="*/ 11194868 w 11408228"/>
              <a:gd name="connsiteY7" fmla="*/ 320040 h 426720"/>
              <a:gd name="connsiteX8" fmla="*/ 213360 w 11408228"/>
              <a:gd name="connsiteY8" fmla="*/ 320040 h 426720"/>
              <a:gd name="connsiteX9" fmla="*/ 213360 w 11408228"/>
              <a:gd name="connsiteY9" fmla="*/ 426720 h 426720"/>
              <a:gd name="connsiteX10" fmla="*/ 0 w 11408228"/>
              <a:gd name="connsiteY10" fmla="*/ 213360 h 426720"/>
              <a:gd name="connsiteX0" fmla="*/ 10758 w 11194868"/>
              <a:gd name="connsiteY0" fmla="*/ 258183 h 426720"/>
              <a:gd name="connsiteX1" fmla="*/ 0 w 11194868"/>
              <a:gd name="connsiteY1" fmla="*/ 0 h 426720"/>
              <a:gd name="connsiteX2" fmla="*/ 0 w 11194868"/>
              <a:gd name="connsiteY2" fmla="*/ 106680 h 426720"/>
              <a:gd name="connsiteX3" fmla="*/ 10981508 w 11194868"/>
              <a:gd name="connsiteY3" fmla="*/ 106680 h 426720"/>
              <a:gd name="connsiteX4" fmla="*/ 10981508 w 11194868"/>
              <a:gd name="connsiteY4" fmla="*/ 0 h 426720"/>
              <a:gd name="connsiteX5" fmla="*/ 11194868 w 11194868"/>
              <a:gd name="connsiteY5" fmla="*/ 213360 h 426720"/>
              <a:gd name="connsiteX6" fmla="*/ 10981508 w 11194868"/>
              <a:gd name="connsiteY6" fmla="*/ 426720 h 426720"/>
              <a:gd name="connsiteX7" fmla="*/ 10981508 w 11194868"/>
              <a:gd name="connsiteY7" fmla="*/ 320040 h 426720"/>
              <a:gd name="connsiteX8" fmla="*/ 0 w 11194868"/>
              <a:gd name="connsiteY8" fmla="*/ 320040 h 426720"/>
              <a:gd name="connsiteX9" fmla="*/ 0 w 11194868"/>
              <a:gd name="connsiteY9" fmla="*/ 426720 h 426720"/>
              <a:gd name="connsiteX10" fmla="*/ 10758 w 11194868"/>
              <a:gd name="connsiteY10" fmla="*/ 258183 h 426720"/>
              <a:gd name="connsiteX0" fmla="*/ 0 w 11211004"/>
              <a:gd name="connsiteY0" fmla="*/ 213360 h 426720"/>
              <a:gd name="connsiteX1" fmla="*/ 16136 w 11211004"/>
              <a:gd name="connsiteY1" fmla="*/ 0 h 426720"/>
              <a:gd name="connsiteX2" fmla="*/ 16136 w 11211004"/>
              <a:gd name="connsiteY2" fmla="*/ 106680 h 426720"/>
              <a:gd name="connsiteX3" fmla="*/ 10997644 w 11211004"/>
              <a:gd name="connsiteY3" fmla="*/ 106680 h 426720"/>
              <a:gd name="connsiteX4" fmla="*/ 10997644 w 11211004"/>
              <a:gd name="connsiteY4" fmla="*/ 0 h 426720"/>
              <a:gd name="connsiteX5" fmla="*/ 11211004 w 11211004"/>
              <a:gd name="connsiteY5" fmla="*/ 213360 h 426720"/>
              <a:gd name="connsiteX6" fmla="*/ 10997644 w 11211004"/>
              <a:gd name="connsiteY6" fmla="*/ 426720 h 426720"/>
              <a:gd name="connsiteX7" fmla="*/ 10997644 w 11211004"/>
              <a:gd name="connsiteY7" fmla="*/ 320040 h 426720"/>
              <a:gd name="connsiteX8" fmla="*/ 16136 w 11211004"/>
              <a:gd name="connsiteY8" fmla="*/ 320040 h 426720"/>
              <a:gd name="connsiteX9" fmla="*/ 16136 w 11211004"/>
              <a:gd name="connsiteY9" fmla="*/ 426720 h 426720"/>
              <a:gd name="connsiteX10" fmla="*/ 0 w 11211004"/>
              <a:gd name="connsiteY10" fmla="*/ 213360 h 426720"/>
              <a:gd name="connsiteX0" fmla="*/ 0 w 11202040"/>
              <a:gd name="connsiteY0" fmla="*/ 222325 h 426720"/>
              <a:gd name="connsiteX1" fmla="*/ 7172 w 11202040"/>
              <a:gd name="connsiteY1" fmla="*/ 0 h 426720"/>
              <a:gd name="connsiteX2" fmla="*/ 7172 w 11202040"/>
              <a:gd name="connsiteY2" fmla="*/ 106680 h 426720"/>
              <a:gd name="connsiteX3" fmla="*/ 10988680 w 11202040"/>
              <a:gd name="connsiteY3" fmla="*/ 106680 h 426720"/>
              <a:gd name="connsiteX4" fmla="*/ 10988680 w 11202040"/>
              <a:gd name="connsiteY4" fmla="*/ 0 h 426720"/>
              <a:gd name="connsiteX5" fmla="*/ 11202040 w 11202040"/>
              <a:gd name="connsiteY5" fmla="*/ 213360 h 426720"/>
              <a:gd name="connsiteX6" fmla="*/ 10988680 w 11202040"/>
              <a:gd name="connsiteY6" fmla="*/ 426720 h 426720"/>
              <a:gd name="connsiteX7" fmla="*/ 10988680 w 11202040"/>
              <a:gd name="connsiteY7" fmla="*/ 320040 h 426720"/>
              <a:gd name="connsiteX8" fmla="*/ 7172 w 11202040"/>
              <a:gd name="connsiteY8" fmla="*/ 320040 h 426720"/>
              <a:gd name="connsiteX9" fmla="*/ 7172 w 11202040"/>
              <a:gd name="connsiteY9" fmla="*/ 426720 h 426720"/>
              <a:gd name="connsiteX10" fmla="*/ 0 w 11202040"/>
              <a:gd name="connsiteY10" fmla="*/ 222325 h 426720"/>
              <a:gd name="connsiteX0" fmla="*/ 0 w 10995851"/>
              <a:gd name="connsiteY0" fmla="*/ 222325 h 426720"/>
              <a:gd name="connsiteX1" fmla="*/ 7172 w 10995851"/>
              <a:gd name="connsiteY1" fmla="*/ 0 h 426720"/>
              <a:gd name="connsiteX2" fmla="*/ 7172 w 10995851"/>
              <a:gd name="connsiteY2" fmla="*/ 106680 h 426720"/>
              <a:gd name="connsiteX3" fmla="*/ 10988680 w 10995851"/>
              <a:gd name="connsiteY3" fmla="*/ 106680 h 426720"/>
              <a:gd name="connsiteX4" fmla="*/ 10988680 w 10995851"/>
              <a:gd name="connsiteY4" fmla="*/ 0 h 426720"/>
              <a:gd name="connsiteX5" fmla="*/ 10995851 w 10995851"/>
              <a:gd name="connsiteY5" fmla="*/ 213360 h 426720"/>
              <a:gd name="connsiteX6" fmla="*/ 10988680 w 10995851"/>
              <a:gd name="connsiteY6" fmla="*/ 426720 h 426720"/>
              <a:gd name="connsiteX7" fmla="*/ 10988680 w 10995851"/>
              <a:gd name="connsiteY7" fmla="*/ 320040 h 426720"/>
              <a:gd name="connsiteX8" fmla="*/ 7172 w 10995851"/>
              <a:gd name="connsiteY8" fmla="*/ 320040 h 426720"/>
              <a:gd name="connsiteX9" fmla="*/ 7172 w 10995851"/>
              <a:gd name="connsiteY9" fmla="*/ 426720 h 426720"/>
              <a:gd name="connsiteX10" fmla="*/ 0 w 10995851"/>
              <a:gd name="connsiteY10" fmla="*/ 222325 h 426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995851" h="426720">
                <a:moveTo>
                  <a:pt x="0" y="222325"/>
                </a:moveTo>
                <a:lnTo>
                  <a:pt x="7172" y="0"/>
                </a:lnTo>
                <a:lnTo>
                  <a:pt x="7172" y="106680"/>
                </a:lnTo>
                <a:lnTo>
                  <a:pt x="10988680" y="106680"/>
                </a:lnTo>
                <a:lnTo>
                  <a:pt x="10988680" y="0"/>
                </a:lnTo>
                <a:lnTo>
                  <a:pt x="10995851" y="213360"/>
                </a:lnTo>
                <a:lnTo>
                  <a:pt x="10988680" y="426720"/>
                </a:lnTo>
                <a:lnTo>
                  <a:pt x="10988680" y="320040"/>
                </a:lnTo>
                <a:lnTo>
                  <a:pt x="7172" y="320040"/>
                </a:lnTo>
                <a:lnTo>
                  <a:pt x="7172" y="426720"/>
                </a:lnTo>
                <a:lnTo>
                  <a:pt x="0" y="222325"/>
                </a:lnTo>
                <a:close/>
              </a:path>
            </a:pathLst>
          </a:custGeom>
          <a:solidFill>
            <a:schemeClr val="tx1">
              <a:lumMod val="65000"/>
              <a:lumOff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Up Arrow 5"/>
          <p:cNvSpPr/>
          <p:nvPr/>
        </p:nvSpPr>
        <p:spPr>
          <a:xfrm>
            <a:off x="1166949" y="2735535"/>
            <a:ext cx="452846" cy="801189"/>
          </a:xfrm>
          <a:prstGeom prst="upArrow">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Up Arrow 8"/>
          <p:cNvSpPr/>
          <p:nvPr/>
        </p:nvSpPr>
        <p:spPr>
          <a:xfrm>
            <a:off x="5386251" y="2735535"/>
            <a:ext cx="452846" cy="801189"/>
          </a:xfrm>
          <a:prstGeom prst="upArrow">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Down Arrow 6"/>
          <p:cNvSpPr/>
          <p:nvPr/>
        </p:nvSpPr>
        <p:spPr>
          <a:xfrm>
            <a:off x="3231173" y="3742953"/>
            <a:ext cx="496389" cy="803252"/>
          </a:xfrm>
          <a:prstGeom prst="down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Down Arrow 12"/>
          <p:cNvSpPr/>
          <p:nvPr/>
        </p:nvSpPr>
        <p:spPr>
          <a:xfrm>
            <a:off x="7604077" y="3742953"/>
            <a:ext cx="539933" cy="743516"/>
          </a:xfrm>
          <a:prstGeom prst="down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Up Arrow 13"/>
          <p:cNvSpPr/>
          <p:nvPr/>
        </p:nvSpPr>
        <p:spPr>
          <a:xfrm>
            <a:off x="9736183" y="2720180"/>
            <a:ext cx="452846" cy="801189"/>
          </a:xfrm>
          <a:prstGeom prst="upArrow">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444500" y="542925"/>
            <a:ext cx="11214100" cy="535531"/>
          </a:xfrm>
        </p:spPr>
        <p:txBody>
          <a:bodyPr/>
          <a:lstStyle/>
          <a:p>
            <a:r>
              <a:rPr lang="en-US" u="sng" dirty="0"/>
              <a:t>Research and Analysis on Mobile </a:t>
            </a:r>
            <a:r>
              <a:rPr lang="en-US" u="sng"/>
              <a:t>Security Threats</a:t>
            </a:r>
            <a:endParaRPr lang="en-US" u="sng" dirty="0"/>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3" name="Rectangle 2"/>
          <p:cNvSpPr/>
          <p:nvPr/>
        </p:nvSpPr>
        <p:spPr>
          <a:xfrm>
            <a:off x="269965" y="1593669"/>
            <a:ext cx="11852365" cy="4708981"/>
          </a:xfrm>
          <a:prstGeom prst="rect">
            <a:avLst/>
          </a:prstGeom>
        </p:spPr>
        <p:txBody>
          <a:bodyPr wrap="square">
            <a:spAutoFit/>
          </a:bodyPr>
          <a:lstStyle/>
          <a:p>
            <a:pPr marL="480060" marR="314960" indent="-342900">
              <a:spcBef>
                <a:spcPts val="5"/>
              </a:spcBef>
              <a:spcAft>
                <a:spcPts val="0"/>
              </a:spcAft>
              <a:buFont typeface="Wingdings" panose="05000000000000000000" pitchFamily="2" charset="2"/>
              <a:buChar char="§"/>
            </a:pP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Research and Analysis on Mobile Security Threats, I wrote a HTML code using </a:t>
            </a:r>
            <a:r>
              <a:rPr lang="en-US" sz="2000" dirty="0" err="1">
                <a:solidFill>
                  <a:schemeClr val="bg1"/>
                </a:solidFill>
                <a:latin typeface="Times New Roman" panose="02020603050405020304" pitchFamily="18" charset="0"/>
                <a:ea typeface="Calibri" panose="020F0502020204030204" pitchFamily="34" charset="0"/>
                <a:cs typeface="Calibri" panose="020F0502020204030204" pitchFamily="34" charset="0"/>
              </a:rPr>
              <a:t>VSCode</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 which gathered all CVE’s at one place in website, it is named as website “mobile app CVE’s found today”.</a:t>
            </a:r>
            <a:endParaRPr lang="en-US" sz="2000" spc="-15" dirty="0">
              <a:solidFill>
                <a:schemeClr val="bg1"/>
              </a:solidFill>
              <a:latin typeface="Times New Roman" panose="02020603050405020304" pitchFamily="18" charset="0"/>
              <a:ea typeface="Calibri" panose="020F0502020204030204" pitchFamily="34" charset="0"/>
              <a:cs typeface="Calibri" panose="020F0502020204030204" pitchFamily="34" charset="0"/>
            </a:endParaRPr>
          </a:p>
          <a:p>
            <a:pPr marL="480060" marR="314960" indent="-342900">
              <a:spcBef>
                <a:spcPts val="5"/>
              </a:spcBef>
              <a:spcAft>
                <a:spcPts val="0"/>
              </a:spcAft>
              <a:buFont typeface="Wingdings" panose="05000000000000000000" pitchFamily="2" charset="2"/>
              <a:buChar char="§"/>
            </a:pPr>
            <a:endParaRPr lang="en-US" sz="2000" spc="-15" dirty="0">
              <a:solidFill>
                <a:schemeClr val="bg1"/>
              </a:solidFill>
              <a:latin typeface="Times New Roman" panose="02020603050405020304" pitchFamily="18" charset="0"/>
              <a:ea typeface="Calibri" panose="020F0502020204030204" pitchFamily="34" charset="0"/>
              <a:cs typeface="Calibri" panose="020F0502020204030204" pitchFamily="34" charset="0"/>
            </a:endParaRPr>
          </a:p>
          <a:p>
            <a:pPr marL="480060" marR="314960" indent="-342900">
              <a:spcBef>
                <a:spcPts val="5"/>
              </a:spcBef>
              <a:spcAft>
                <a:spcPts val="0"/>
              </a:spcAft>
              <a:buFont typeface="Wingdings" panose="05000000000000000000" pitchFamily="2" charset="2"/>
              <a:buChar char="§"/>
            </a:pP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The</a:t>
            </a:r>
            <a:r>
              <a:rPr lang="en-US" sz="2000" spc="-235" dirty="0">
                <a:solidFill>
                  <a:schemeClr val="bg1"/>
                </a:solidFill>
                <a:latin typeface="Times New Roman" panose="02020603050405020304" pitchFamily="18" charset="0"/>
                <a:ea typeface="Calibri" panose="020F0502020204030204" pitchFamily="34" charset="0"/>
                <a:cs typeface="Calibri" panose="020F0502020204030204" pitchFamily="34" charset="0"/>
              </a:rPr>
              <a:t> </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purpose</a:t>
            </a:r>
            <a:r>
              <a:rPr lang="en-US" sz="2000" spc="-5" dirty="0">
                <a:solidFill>
                  <a:schemeClr val="bg1"/>
                </a:solidFill>
                <a:latin typeface="Times New Roman" panose="02020603050405020304" pitchFamily="18" charset="0"/>
                <a:ea typeface="Calibri" panose="020F0502020204030204" pitchFamily="34" charset="0"/>
                <a:cs typeface="Calibri" panose="020F0502020204030204" pitchFamily="34" charset="0"/>
              </a:rPr>
              <a:t> </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of</a:t>
            </a:r>
            <a:r>
              <a:rPr lang="en-US" sz="2000" spc="-5" dirty="0">
                <a:solidFill>
                  <a:schemeClr val="bg1"/>
                </a:solidFill>
                <a:latin typeface="Times New Roman" panose="02020603050405020304" pitchFamily="18" charset="0"/>
                <a:ea typeface="Calibri" panose="020F0502020204030204" pitchFamily="34" charset="0"/>
                <a:cs typeface="Calibri" panose="020F0502020204030204" pitchFamily="34" charset="0"/>
              </a:rPr>
              <a:t> </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writing this</a:t>
            </a:r>
            <a:r>
              <a:rPr lang="en-US" sz="2000" spc="-10" dirty="0">
                <a:solidFill>
                  <a:schemeClr val="bg1"/>
                </a:solidFill>
                <a:latin typeface="Times New Roman" panose="02020603050405020304" pitchFamily="18" charset="0"/>
                <a:ea typeface="Calibri" panose="020F0502020204030204" pitchFamily="34" charset="0"/>
                <a:cs typeface="Calibri" panose="020F0502020204030204" pitchFamily="34" charset="0"/>
              </a:rPr>
              <a:t> </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script</a:t>
            </a:r>
            <a:r>
              <a:rPr lang="en-US" sz="2000" spc="-10" dirty="0">
                <a:solidFill>
                  <a:schemeClr val="bg1"/>
                </a:solidFill>
                <a:latin typeface="Times New Roman" panose="02020603050405020304" pitchFamily="18" charset="0"/>
                <a:ea typeface="Calibri" panose="020F0502020204030204" pitchFamily="34" charset="0"/>
                <a:cs typeface="Calibri" panose="020F0502020204030204" pitchFamily="34" charset="0"/>
              </a:rPr>
              <a:t> </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was</a:t>
            </a:r>
            <a:r>
              <a:rPr lang="en-US" sz="2000" spc="-5" dirty="0">
                <a:solidFill>
                  <a:schemeClr val="bg1"/>
                </a:solidFill>
                <a:latin typeface="Times New Roman" panose="02020603050405020304" pitchFamily="18" charset="0"/>
                <a:ea typeface="Calibri" panose="020F0502020204030204" pitchFamily="34" charset="0"/>
                <a:cs typeface="Calibri" panose="020F0502020204030204" pitchFamily="34" charset="0"/>
              </a:rPr>
              <a:t> </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to get</a:t>
            </a:r>
            <a:r>
              <a:rPr lang="en-US" sz="2000" spc="-5" dirty="0">
                <a:solidFill>
                  <a:schemeClr val="bg1"/>
                </a:solidFill>
                <a:latin typeface="Times New Roman" panose="02020603050405020304" pitchFamily="18" charset="0"/>
                <a:ea typeface="Calibri" panose="020F0502020204030204" pitchFamily="34" charset="0"/>
                <a:cs typeface="Calibri" panose="020F0502020204030204" pitchFamily="34" charset="0"/>
              </a:rPr>
              <a:t> </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familiar</a:t>
            </a:r>
            <a:r>
              <a:rPr lang="en-US" sz="2000" spc="-5" dirty="0">
                <a:solidFill>
                  <a:schemeClr val="bg1"/>
                </a:solidFill>
                <a:latin typeface="Times New Roman" panose="02020603050405020304" pitchFamily="18" charset="0"/>
                <a:ea typeface="Calibri" panose="020F0502020204030204" pitchFamily="34" charset="0"/>
                <a:cs typeface="Calibri" panose="020F0502020204030204" pitchFamily="34" charset="0"/>
              </a:rPr>
              <a:t> Gathered vulnerabilities which will effect our mobiles</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a:t>
            </a:r>
          </a:p>
          <a:p>
            <a:pPr marL="480060" marR="314960" indent="-342900">
              <a:spcBef>
                <a:spcPts val="5"/>
              </a:spcBef>
              <a:spcAft>
                <a:spcPts val="0"/>
              </a:spcAft>
              <a:buFont typeface="Wingdings" panose="05000000000000000000" pitchFamily="2" charset="2"/>
              <a:buChar char="§"/>
            </a:pPr>
            <a:endPar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endParaRPr>
          </a:p>
          <a:p>
            <a:pPr marL="480060" marR="314960" indent="-342900">
              <a:spcBef>
                <a:spcPts val="5"/>
              </a:spcBef>
              <a:spcAft>
                <a:spcPts val="0"/>
              </a:spcAft>
              <a:buFont typeface="Wingdings" panose="05000000000000000000" pitchFamily="2" charset="2"/>
              <a:buChar char="§"/>
            </a:pP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This HTML code is used for showing the Common Vulnerabilities and Exposures(CVE) system is the               most widely used reference for publicly known software vulnerabilities and is accessible through the U.S. Government’s National Vulnerability Database(NVD).</a:t>
            </a:r>
          </a:p>
          <a:p>
            <a:pPr marL="480060" marR="314960" indent="-342900">
              <a:spcBef>
                <a:spcPts val="5"/>
              </a:spcBef>
              <a:spcAft>
                <a:spcPts val="0"/>
              </a:spcAft>
              <a:buFont typeface="Wingdings" panose="05000000000000000000" pitchFamily="2" charset="2"/>
              <a:buChar char="§"/>
            </a:pPr>
            <a:endPar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endParaRPr>
          </a:p>
          <a:p>
            <a:pPr marL="480060" marR="314960" indent="-342900">
              <a:spcBef>
                <a:spcPts val="5"/>
              </a:spcBef>
              <a:spcAft>
                <a:spcPts val="0"/>
              </a:spcAft>
              <a:buFont typeface="Wingdings" panose="05000000000000000000" pitchFamily="2" charset="2"/>
              <a:buChar char="§"/>
            </a:pP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I have used Terminal or command prompt to Navigate to the Directory which is ‘cd’ , then Running the script. Then I </a:t>
            </a:r>
            <a:r>
              <a:rPr lang="en-US" sz="2000" dirty="0" err="1">
                <a:solidFill>
                  <a:schemeClr val="bg1"/>
                </a:solidFill>
                <a:latin typeface="Times New Roman" panose="02020603050405020304" pitchFamily="18" charset="0"/>
                <a:ea typeface="Calibri" panose="020F0502020204030204" pitchFamily="34" charset="0"/>
                <a:cs typeface="Calibri" panose="020F0502020204030204" pitchFamily="34" charset="0"/>
              </a:rPr>
              <a:t>Excuted</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 the script which will start downloading the NVD CVE feeds for each year from 2021 to the current year CVE’s. It will process the data and generate an HTML report.</a:t>
            </a:r>
          </a:p>
          <a:p>
            <a:pPr marL="480060" marR="314960" indent="-342900">
              <a:spcBef>
                <a:spcPts val="5"/>
              </a:spcBef>
              <a:spcAft>
                <a:spcPts val="0"/>
              </a:spcAft>
              <a:buFont typeface="Wingdings" panose="05000000000000000000" pitchFamily="2" charset="2"/>
              <a:buChar char="§"/>
            </a:pPr>
            <a:endPar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endParaRPr>
          </a:p>
          <a:p>
            <a:pPr marL="480060" marR="314960" indent="-342900">
              <a:spcBef>
                <a:spcPts val="5"/>
              </a:spcBef>
              <a:buFont typeface="Wingdings" panose="05000000000000000000" pitchFamily="2" charset="2"/>
              <a:buChar char="§"/>
            </a:pP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Technologies used are HTML, Python, IO, Json, sys, </a:t>
            </a:r>
            <a:r>
              <a:rPr lang="en-US" sz="2000" dirty="0" err="1">
                <a:solidFill>
                  <a:schemeClr val="bg1"/>
                </a:solidFill>
                <a:latin typeface="Times New Roman" panose="02020603050405020304" pitchFamily="18" charset="0"/>
                <a:ea typeface="Calibri" panose="020F0502020204030204" pitchFamily="34" charset="0"/>
                <a:cs typeface="Calibri" panose="020F0502020204030204" pitchFamily="34" charset="0"/>
              </a:rPr>
              <a:t>urllib.request</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 </a:t>
            </a:r>
            <a:r>
              <a:rPr lang="en-US" sz="2000" dirty="0" err="1">
                <a:solidFill>
                  <a:schemeClr val="bg1"/>
                </a:solidFill>
                <a:latin typeface="Times New Roman" panose="02020603050405020304" pitchFamily="18" charset="0"/>
                <a:ea typeface="Calibri" panose="020F0502020204030204" pitchFamily="34" charset="0"/>
                <a:cs typeface="Calibri" panose="020F0502020204030204" pitchFamily="34" charset="0"/>
              </a:rPr>
              <a:t>Zipfile</a:t>
            </a:r>
            <a:r>
              <a:rPr lang="en-US" sz="2000" dirty="0">
                <a:solidFill>
                  <a:schemeClr val="bg1"/>
                </a:solidFill>
                <a:latin typeface="Times New Roman" panose="02020603050405020304" pitchFamily="18" charset="0"/>
                <a:ea typeface="Calibri" panose="020F0502020204030204" pitchFamily="34" charset="0"/>
                <a:cs typeface="Calibri" panose="020F0502020204030204" pitchFamily="34" charset="0"/>
              </a:rPr>
              <a:t> Modules, NVD.</a:t>
            </a:r>
            <a:endParaRPr lang="en-IN" sz="2000" dirty="0">
              <a:solidFill>
                <a:schemeClr val="bg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8</a:t>
            </a:fld>
            <a:endParaRPr lang="en-US" noProof="0" dirty="0"/>
          </a:p>
        </p:txBody>
      </p:sp>
      <p:pic>
        <p:nvPicPr>
          <p:cNvPr id="2" name="Picture 1">
            <a:extLst>
              <a:ext uri="{FF2B5EF4-FFF2-40B4-BE49-F238E27FC236}">
                <a16:creationId xmlns:a16="http://schemas.microsoft.com/office/drawing/2014/main" id="{76836642-08EF-99E1-71AB-60CD49E233A2}"/>
              </a:ext>
            </a:extLst>
          </p:cNvPr>
          <p:cNvPicPr>
            <a:picLocks noChangeAspect="1"/>
          </p:cNvPicPr>
          <p:nvPr/>
        </p:nvPicPr>
        <p:blipFill>
          <a:blip r:embed="rId2"/>
          <a:stretch>
            <a:fillRect/>
          </a:stretch>
        </p:blipFill>
        <p:spPr>
          <a:xfrm>
            <a:off x="0" y="601902"/>
            <a:ext cx="4374925" cy="5581290"/>
          </a:xfrm>
          <a:prstGeom prst="rect">
            <a:avLst/>
          </a:prstGeom>
        </p:spPr>
      </p:pic>
      <p:pic>
        <p:nvPicPr>
          <p:cNvPr id="4" name="Picture 3">
            <a:extLst>
              <a:ext uri="{FF2B5EF4-FFF2-40B4-BE49-F238E27FC236}">
                <a16:creationId xmlns:a16="http://schemas.microsoft.com/office/drawing/2014/main" id="{386BB8C5-9245-286C-E9F6-04C3BD10D6DB}"/>
              </a:ext>
            </a:extLst>
          </p:cNvPr>
          <p:cNvPicPr>
            <a:picLocks noChangeAspect="1"/>
          </p:cNvPicPr>
          <p:nvPr/>
        </p:nvPicPr>
        <p:blipFill rotWithShape="1">
          <a:blip r:embed="rId3"/>
          <a:srcRect t="2063"/>
          <a:stretch/>
        </p:blipFill>
        <p:spPr>
          <a:xfrm>
            <a:off x="4576829" y="621101"/>
            <a:ext cx="3038341" cy="5542891"/>
          </a:xfrm>
          <a:prstGeom prst="rect">
            <a:avLst/>
          </a:prstGeom>
        </p:spPr>
      </p:pic>
      <p:pic>
        <p:nvPicPr>
          <p:cNvPr id="6" name="Picture 5">
            <a:extLst>
              <a:ext uri="{FF2B5EF4-FFF2-40B4-BE49-F238E27FC236}">
                <a16:creationId xmlns:a16="http://schemas.microsoft.com/office/drawing/2014/main" id="{7965B1EE-1A19-19B9-309E-43D9D323DFC9}"/>
              </a:ext>
            </a:extLst>
          </p:cNvPr>
          <p:cNvPicPr>
            <a:picLocks noChangeAspect="1"/>
          </p:cNvPicPr>
          <p:nvPr/>
        </p:nvPicPr>
        <p:blipFill rotWithShape="1">
          <a:blip r:embed="rId4"/>
          <a:srcRect b="10856"/>
          <a:stretch/>
        </p:blipFill>
        <p:spPr>
          <a:xfrm>
            <a:off x="7882357" y="657554"/>
            <a:ext cx="4309643" cy="5542891"/>
          </a:xfrm>
          <a:prstGeom prst="rect">
            <a:avLst/>
          </a:prstGeom>
        </p:spPr>
      </p:pic>
    </p:spTree>
    <p:extLst>
      <p:ext uri="{BB962C8B-B14F-4D97-AF65-F5344CB8AC3E}">
        <p14:creationId xmlns:p14="http://schemas.microsoft.com/office/powerpoint/2010/main" val="1071989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1323FB-427E-4A8D-B473-AB0657D8D23B}"/>
              </a:ext>
            </a:extLst>
          </p:cNvPr>
          <p:cNvSpPr>
            <a:spLocks noGrp="1"/>
          </p:cNvSpPr>
          <p:nvPr>
            <p:ph type="title"/>
          </p:nvPr>
        </p:nvSpPr>
        <p:spPr>
          <a:xfrm>
            <a:off x="241300" y="318807"/>
            <a:ext cx="11214100" cy="978729"/>
          </a:xfrm>
        </p:spPr>
        <p:txBody>
          <a:bodyPr/>
          <a:lstStyle/>
          <a:p>
            <a:r>
              <a:rPr lang="en-US" u="sng" dirty="0"/>
              <a:t>Fake Image Manipulation Detection </a:t>
            </a:r>
            <a:br>
              <a:rPr lang="en-US" u="sng" dirty="0"/>
            </a:br>
            <a:r>
              <a:rPr lang="en-US" sz="2800" u="sng" dirty="0"/>
              <a:t>using</a:t>
            </a:r>
            <a:r>
              <a:rPr lang="en-US" u="sng" dirty="0"/>
              <a:t> Neural Networks</a:t>
            </a:r>
          </a:p>
        </p:txBody>
      </p:sp>
      <p:sp>
        <p:nvSpPr>
          <p:cNvPr id="2" name="Slide Number Placeholder 1">
            <a:extLst>
              <a:ext uri="{FF2B5EF4-FFF2-40B4-BE49-F238E27FC236}">
                <a16:creationId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9</a:t>
            </a:fld>
            <a:endParaRPr lang="en-US" dirty="0"/>
          </a:p>
        </p:txBody>
      </p:sp>
      <p:sp>
        <p:nvSpPr>
          <p:cNvPr id="6" name="Rectangle 5"/>
          <p:cNvSpPr/>
          <p:nvPr/>
        </p:nvSpPr>
        <p:spPr>
          <a:xfrm>
            <a:off x="241300" y="1474898"/>
            <a:ext cx="11561141" cy="4662815"/>
          </a:xfrm>
          <a:prstGeom prst="rect">
            <a:avLst/>
          </a:prstGeom>
        </p:spPr>
        <p:txBody>
          <a:bodyPr wrap="square">
            <a:spAutoFit/>
          </a:bodyPr>
          <a:lstStyle/>
          <a:p>
            <a:endParaRPr lang="en-IN" sz="900" dirty="0">
              <a:solidFill>
                <a:srgbClr val="000000"/>
              </a:solidFill>
              <a:latin typeface="Georgia" panose="02040502050405020303" pitchFamily="18" charset="0"/>
            </a:endParaRPr>
          </a:p>
          <a:p>
            <a:pPr marL="285750" indent="-285750">
              <a:buFont typeface="Wingdings" panose="05000000000000000000" pitchFamily="2" charset="2"/>
              <a:buChar char="§"/>
            </a:pPr>
            <a:r>
              <a:rPr lang="en-US" dirty="0">
                <a:solidFill>
                  <a:srgbClr val="FFFFFF"/>
                </a:solidFill>
                <a:latin typeface="Georgia" panose="02040502050405020303" pitchFamily="18" charset="0"/>
              </a:rPr>
              <a:t>We made a web-based platform for the user to upload the video and classify it as fake or real. Our approach for detecting the DF will be great contribution in avoiding the percolation of the DF over the world wide web. </a:t>
            </a:r>
          </a:p>
          <a:p>
            <a:pPr marL="285750" indent="-285750">
              <a:buFont typeface="Wingdings" panose="05000000000000000000" pitchFamily="2" charset="2"/>
              <a:buChar char="§"/>
            </a:pPr>
            <a:endParaRPr lang="en-US" dirty="0">
              <a:solidFill>
                <a:srgbClr val="FFFFFF"/>
              </a:solidFill>
              <a:latin typeface="Georgia" panose="02040502050405020303" pitchFamily="18" charset="0"/>
            </a:endParaRPr>
          </a:p>
          <a:p>
            <a:pPr marL="285750" indent="-285750">
              <a:buFont typeface="Wingdings" panose="05000000000000000000" pitchFamily="2" charset="2"/>
              <a:buChar char="§"/>
            </a:pPr>
            <a:r>
              <a:rPr lang="en-US" dirty="0">
                <a:solidFill>
                  <a:srgbClr val="FFFFFF"/>
                </a:solidFill>
                <a:latin typeface="Georgia" panose="02040502050405020303" pitchFamily="18" charset="0"/>
              </a:rPr>
              <a:t>Technologies used are Django Application, Model Creation, Documentation, Google </a:t>
            </a:r>
            <a:r>
              <a:rPr lang="en-US" dirty="0" err="1">
                <a:solidFill>
                  <a:srgbClr val="FFFFFF"/>
                </a:solidFill>
                <a:latin typeface="Georgia" panose="02040502050405020303" pitchFamily="18" charset="0"/>
              </a:rPr>
              <a:t>Colab</a:t>
            </a:r>
            <a:r>
              <a:rPr lang="en-US" dirty="0">
                <a:solidFill>
                  <a:srgbClr val="FFFFFF"/>
                </a:solidFill>
                <a:latin typeface="Georgia" panose="02040502050405020303" pitchFamily="18" charset="0"/>
              </a:rPr>
              <a:t>, Python.</a:t>
            </a:r>
          </a:p>
          <a:p>
            <a:pPr marL="285750" indent="-285750">
              <a:buFont typeface="Wingdings" panose="05000000000000000000" pitchFamily="2" charset="2"/>
              <a:buChar char="§"/>
            </a:pPr>
            <a:endParaRPr lang="en-US" dirty="0">
              <a:solidFill>
                <a:srgbClr val="FFFFFF"/>
              </a:solidFill>
              <a:latin typeface="Georgia" panose="02040502050405020303" pitchFamily="18" charset="0"/>
            </a:endParaRPr>
          </a:p>
          <a:p>
            <a:pPr marL="285750" indent="-285750">
              <a:buFont typeface="Wingdings" panose="05000000000000000000" pitchFamily="2" charset="2"/>
              <a:buChar char="§"/>
            </a:pPr>
            <a:r>
              <a:rPr lang="en-US" dirty="0">
                <a:solidFill>
                  <a:srgbClr val="E8EAEC"/>
                </a:solidFill>
                <a:latin typeface="Georgia" panose="02040502050405020303" pitchFamily="18" charset="0"/>
              </a:rPr>
              <a:t>This project can be scaled up from developing a web-based platform to a browser plugin for automatic DF detections. Even big application like WhatsApp, Facebook can integrate this project with their application for easy pre detection of DF before sending to another user.</a:t>
            </a:r>
          </a:p>
          <a:p>
            <a:pPr marL="285750" indent="-285750">
              <a:buFont typeface="Wingdings" panose="05000000000000000000" pitchFamily="2" charset="2"/>
              <a:buChar char="§"/>
            </a:pPr>
            <a:endParaRPr lang="en-US" dirty="0">
              <a:solidFill>
                <a:srgbClr val="E8EAEC"/>
              </a:solidFill>
              <a:latin typeface="Georgia" panose="02040502050405020303" pitchFamily="18" charset="0"/>
            </a:endParaRPr>
          </a:p>
          <a:p>
            <a:pPr marL="285750" indent="-285750">
              <a:buFont typeface="Wingdings" panose="05000000000000000000" pitchFamily="2" charset="2"/>
              <a:buChar char="§"/>
            </a:pPr>
            <a:r>
              <a:rPr lang="en-US" dirty="0">
                <a:solidFill>
                  <a:srgbClr val="E8EAEC"/>
                </a:solidFill>
                <a:latin typeface="Georgia" panose="02040502050405020303" pitchFamily="18" charset="0"/>
              </a:rPr>
              <a:t>This projects aims in detection of video deepfakes using deep learning techniques like </a:t>
            </a:r>
            <a:r>
              <a:rPr lang="en-US" dirty="0" err="1">
                <a:solidFill>
                  <a:srgbClr val="E8EAEC"/>
                </a:solidFill>
                <a:latin typeface="Georgia" panose="02040502050405020303" pitchFamily="18" charset="0"/>
              </a:rPr>
              <a:t>ResNext</a:t>
            </a:r>
            <a:r>
              <a:rPr lang="en-US" dirty="0">
                <a:solidFill>
                  <a:srgbClr val="E8EAEC"/>
                </a:solidFill>
                <a:latin typeface="Georgia" panose="02040502050405020303" pitchFamily="18" charset="0"/>
              </a:rPr>
              <a:t> and LSTM. We have achieved deepfake detection by using transfer learning where the pretrained </a:t>
            </a:r>
            <a:r>
              <a:rPr lang="en-US" dirty="0" err="1">
                <a:solidFill>
                  <a:srgbClr val="E8EAEC"/>
                </a:solidFill>
                <a:latin typeface="Georgia" panose="02040502050405020303" pitchFamily="18" charset="0"/>
              </a:rPr>
              <a:t>ResNext</a:t>
            </a:r>
            <a:r>
              <a:rPr lang="en-US" dirty="0">
                <a:solidFill>
                  <a:srgbClr val="E8EAEC"/>
                </a:solidFill>
                <a:latin typeface="Georgia" panose="02040502050405020303" pitchFamily="18" charset="0"/>
              </a:rPr>
              <a:t> CNN is used to obtain a feature vector, further the LSTM layer is trained using the features.</a:t>
            </a:r>
          </a:p>
          <a:p>
            <a:pPr marL="285750" indent="-285750">
              <a:buFont typeface="Wingdings" panose="05000000000000000000" pitchFamily="2" charset="2"/>
              <a:buChar char="§"/>
            </a:pPr>
            <a:endParaRPr lang="en-US" dirty="0">
              <a:solidFill>
                <a:srgbClr val="E8EAEC"/>
              </a:solidFill>
              <a:latin typeface="Georgia" panose="02040502050405020303" pitchFamily="18" charset="0"/>
            </a:endParaRPr>
          </a:p>
          <a:p>
            <a:pPr marL="285750" indent="-285750">
              <a:buFont typeface="Wingdings" panose="05000000000000000000" pitchFamily="2" charset="2"/>
              <a:buChar char="§"/>
            </a:pPr>
            <a:r>
              <a:rPr lang="en-US" dirty="0">
                <a:solidFill>
                  <a:srgbClr val="E8EAEC"/>
                </a:solidFill>
                <a:latin typeface="Georgia" panose="02040502050405020303" pitchFamily="18" charset="0"/>
              </a:rPr>
              <a:t>A deepfake detection method using convolutional neural network (CNN) and long short term memory (LSTM) to extract temporal features of a given video sequence, which are represented via the sequence descriptor. </a:t>
            </a:r>
          </a:p>
        </p:txBody>
      </p:sp>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1686</Words>
  <Application>Microsoft Office PowerPoint</Application>
  <PresentationFormat>Widescreen</PresentationFormat>
  <Paragraphs>218</Paragraphs>
  <Slides>38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Algerian</vt:lpstr>
      <vt:lpstr>Aptos Display</vt:lpstr>
      <vt:lpstr>Arial</vt:lpstr>
      <vt:lpstr>Arial Black</vt:lpstr>
      <vt:lpstr>Calibri</vt:lpstr>
      <vt:lpstr>Freestyle Script</vt:lpstr>
      <vt:lpstr>Georgia</vt:lpstr>
      <vt:lpstr>Times New Roman</vt:lpstr>
      <vt:lpstr>Trade Gothic LT Pro</vt:lpstr>
      <vt:lpstr>Trebuchet MS</vt:lpstr>
      <vt:lpstr>Wingdings</vt:lpstr>
      <vt:lpstr>Office Theme</vt:lpstr>
      <vt:lpstr>DIGITAL  PORTFOLIO</vt:lpstr>
      <vt:lpstr>Karnati Phanindhar Reddy</vt:lpstr>
      <vt:lpstr>About Me</vt:lpstr>
      <vt:lpstr>Educational Background</vt:lpstr>
      <vt:lpstr>PowerPoint Presentation</vt:lpstr>
      <vt:lpstr>My Projects</vt:lpstr>
      <vt:lpstr>Research and Analysis on Mobile Security Threats</vt:lpstr>
      <vt:lpstr>PowerPoint Presentation</vt:lpstr>
      <vt:lpstr>Fake Image Manipulation Detection  using Neural Networks</vt:lpstr>
      <vt:lpstr>PowerPoint Presentation</vt:lpstr>
      <vt:lpstr>PowerPoint Presentation</vt:lpstr>
      <vt:lpstr>Third Party Risks and Security Management (CyberClinic)</vt:lpstr>
      <vt:lpstr>PowerPoint Presentation</vt:lpstr>
      <vt:lpstr>Research on Cyber Attacks and  Mitigation Strategies</vt:lpstr>
      <vt:lpstr>PowerPoint Presentation</vt:lpstr>
      <vt:lpstr>Dual Lock Door System</vt:lpstr>
      <vt:lpstr>PowerPoint Presentation</vt:lpstr>
      <vt:lpstr>PowerPoint Presentation</vt:lpstr>
      <vt:lpstr>Malware Analysis Home-Lab for Trojan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Courses   and Certifications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Position of Responsibilities  and Achievements</vt:lpstr>
      <vt:lpstr>Contact Information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PORTFOLIO</dc:title>
  <dc:creator/>
  <cp:lastModifiedBy/>
  <cp:revision>2</cp:revision>
  <dcterms:created xsi:type="dcterms:W3CDTF">2023-01-17T17:48:40Z</dcterms:created>
  <dcterms:modified xsi:type="dcterms:W3CDTF">2023-12-15T05:59:59Z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